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24" autoAdjust="0"/>
  </p:normalViewPr>
  <p:slideViewPr>
    <p:cSldViewPr>
      <p:cViewPr varScale="1">
        <p:scale>
          <a:sx n="82" d="100"/>
          <a:sy n="82" d="100"/>
        </p:scale>
        <p:origin x="1474"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5" d="100"/>
          <a:sy n="55" d="100"/>
        </p:scale>
        <p:origin x="-2892"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hlavičky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k-SK"/>
          </a:p>
        </p:txBody>
      </p:sp>
      <p:sp>
        <p:nvSpPr>
          <p:cNvPr id="3" name="Zástupný symbol dátum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2B19B9-9ABE-4140-8FCA-2C0D0033A181}" type="datetimeFigureOut">
              <a:rPr lang="sk-SK" smtClean="0"/>
              <a:pPr/>
              <a:t>17. 7. 2019</a:t>
            </a:fld>
            <a:endParaRPr lang="sk-SK"/>
          </a:p>
        </p:txBody>
      </p:sp>
      <p:sp>
        <p:nvSpPr>
          <p:cNvPr id="4" name="Zástupný symbol obrazu snímky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symbol poznámok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symbol päty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k-SK"/>
          </a:p>
        </p:txBody>
      </p:sp>
      <p:sp>
        <p:nvSpPr>
          <p:cNvPr id="7" name="Zástupný symbol čísla snímky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9EE1075-9269-43C4-ADE5-9CA3EE0AF642}" type="slidenum">
              <a:rPr lang="sk-SK" smtClean="0"/>
              <a:pPr/>
              <a:t>‹#›</a:t>
            </a:fld>
            <a:endParaRPr lang="sk-SK"/>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Úvodná snímka">
    <p:bg>
      <p:bgRef idx="1003">
        <a:schemeClr val="bg1"/>
      </p:bgRef>
    </p:bg>
    <p:spTree>
      <p:nvGrpSpPr>
        <p:cNvPr id="1" name=""/>
        <p:cNvGrpSpPr/>
        <p:nvPr/>
      </p:nvGrpSpPr>
      <p:grpSpPr>
        <a:xfrm>
          <a:off x="0" y="0"/>
          <a:ext cx="0" cy="0"/>
          <a:chOff x="0" y="0"/>
          <a:chExt cx="0" cy="0"/>
        </a:xfrm>
      </p:grpSpPr>
      <p:sp>
        <p:nvSpPr>
          <p:cNvPr id="12" name="Obdĺžnik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Zaoblený obdĺžnik 12"/>
          <p:cNvSpPr/>
          <p:nvPr/>
        </p:nvSpPr>
        <p:spPr>
          <a:xfrm>
            <a:off x="35605" y="82899"/>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Podnadpis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sk-SK" dirty="0"/>
              <a:t>Kliknite sem a upravte štýl predlohy podnadpisov.</a:t>
            </a:r>
            <a:endParaRPr kumimoji="0" lang="en-US" dirty="0"/>
          </a:p>
        </p:txBody>
      </p:sp>
      <p:sp>
        <p:nvSpPr>
          <p:cNvPr id="17" name="Zástupný symbol päty 16"/>
          <p:cNvSpPr>
            <a:spLocks noGrp="1"/>
          </p:cNvSpPr>
          <p:nvPr>
            <p:ph type="ftr" sz="quarter" idx="11"/>
          </p:nvPr>
        </p:nvSpPr>
        <p:spPr>
          <a:xfrm>
            <a:off x="179512" y="5805264"/>
            <a:ext cx="4752528" cy="824136"/>
          </a:xfrm>
        </p:spPr>
        <p:txBody>
          <a:bodyPr/>
          <a:lstStyle>
            <a:lvl1pPr>
              <a:defRPr b="1">
                <a:solidFill>
                  <a:schemeClr val="tx1"/>
                </a:solidFill>
              </a:defRPr>
            </a:lvl1pPr>
          </a:lstStyle>
          <a:p>
            <a:r>
              <a:rPr lang="sk-SK" dirty="0"/>
              <a:t>Realizované vďaka finančnej podpore Úradu podpredsedu vlády SR pre investície a informatizáciu a v súvislosti s realizáciou aktivít podľa schváleného Akčného plánu rozvoja okresu Vranov nad Topľou.</a:t>
            </a:r>
          </a:p>
        </p:txBody>
      </p:sp>
      <p:sp>
        <p:nvSpPr>
          <p:cNvPr id="7" name="Obdĺžnik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ĺžnik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ĺžnik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Nadpis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sk-SK"/>
              <a:t>Kliknite sem a upravte štýl predlohy nadpisov.</a:t>
            </a:r>
            <a:endParaRPr kumimoji="0" lang="en-US"/>
          </a:p>
        </p:txBody>
      </p:sp>
      <p:pic>
        <p:nvPicPr>
          <p:cNvPr id="1026" name="Picture 2" descr="C:\Users\Admin\Desktop\Školenie AP\header (1).png"/>
          <p:cNvPicPr>
            <a:picLocks noChangeAspect="1" noChangeArrowheads="1"/>
          </p:cNvPicPr>
          <p:nvPr userDrawn="1"/>
        </p:nvPicPr>
        <p:blipFill>
          <a:blip r:embed="rId2" cstate="print"/>
          <a:srcRect/>
          <a:stretch>
            <a:fillRect/>
          </a:stretch>
        </p:blipFill>
        <p:spPr bwMode="auto">
          <a:xfrm>
            <a:off x="7668344" y="5695950"/>
            <a:ext cx="1257300" cy="1162050"/>
          </a:xfrm>
          <a:prstGeom prst="rect">
            <a:avLst/>
          </a:prstGeom>
          <a:noFill/>
        </p:spPr>
      </p:pic>
      <p:sp>
        <p:nvSpPr>
          <p:cNvPr id="3" name="Zástupný objekt pre obsah 2">
            <a:extLst>
              <a:ext uri="{FF2B5EF4-FFF2-40B4-BE49-F238E27FC236}">
                <a16:creationId xmlns:a16="http://schemas.microsoft.com/office/drawing/2014/main" id="{A9819FE8-2B81-4616-A5B7-6A19232ACF3D}"/>
              </a:ext>
            </a:extLst>
          </p:cNvPr>
          <p:cNvSpPr>
            <a:spLocks noGrp="1"/>
          </p:cNvSpPr>
          <p:nvPr>
            <p:ph sz="quarter" idx="12"/>
          </p:nvPr>
        </p:nvSpPr>
        <p:spPr>
          <a:xfrm>
            <a:off x="6443663" y="6381750"/>
            <a:ext cx="914400" cy="914400"/>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pic>
        <p:nvPicPr>
          <p:cNvPr id="4" name="Obrázok 3">
            <a:extLst>
              <a:ext uri="{FF2B5EF4-FFF2-40B4-BE49-F238E27FC236}">
                <a16:creationId xmlns:a16="http://schemas.microsoft.com/office/drawing/2014/main" id="{6AB246F2-41FC-47A8-ACB0-8DB8BDB8C5E8}"/>
              </a:ext>
            </a:extLst>
          </p:cNvPr>
          <p:cNvPicPr>
            <a:picLocks noChangeAspect="1"/>
          </p:cNvPicPr>
          <p:nvPr userDrawn="1"/>
        </p:nvPicPr>
        <p:blipFill>
          <a:blip r:embed="rId3"/>
          <a:stretch>
            <a:fillRect/>
          </a:stretch>
        </p:blipFill>
        <p:spPr>
          <a:xfrm>
            <a:off x="4753451" y="5791894"/>
            <a:ext cx="2801637" cy="655702"/>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sk-SK"/>
              <a:t>Kliknite sem a upravte štýl predlohy nadpisov.</a:t>
            </a:r>
            <a:endParaRPr kumimoji="0" lang="en-US"/>
          </a:p>
        </p:txBody>
      </p:sp>
      <p:sp>
        <p:nvSpPr>
          <p:cNvPr id="5" name="Zástupný symbol päty 4"/>
          <p:cNvSpPr>
            <a:spLocks noGrp="1"/>
          </p:cNvSpPr>
          <p:nvPr>
            <p:ph type="ftr" sz="quarter" idx="11"/>
          </p:nvPr>
        </p:nvSpPr>
        <p:spPr/>
        <p:txBody>
          <a:bodyPr/>
          <a:lstStyle/>
          <a:p>
            <a:r>
              <a:rPr lang="sk-SK" dirty="0"/>
              <a:t>Realizované vďaka finančnej podpore Úradu vlády Slovenskej republiky a v súvislosti s realizáciou aktivít podľa schváleného Akčného plánu rozvoja okresu Vranov nad Topľou.</a:t>
            </a:r>
          </a:p>
          <a:p>
            <a:endParaRPr lang="sk-SK" dirty="0"/>
          </a:p>
        </p:txBody>
      </p:sp>
      <p:sp>
        <p:nvSpPr>
          <p:cNvPr id="8" name="Zástupný symbol obsahu 7"/>
          <p:cNvSpPr>
            <a:spLocks noGrp="1"/>
          </p:cNvSpPr>
          <p:nvPr>
            <p:ph sz="quarter" idx="1"/>
          </p:nvPr>
        </p:nvSpPr>
        <p:spPr>
          <a:xfrm>
            <a:off x="971600" y="1500353"/>
            <a:ext cx="7772400" cy="4572000"/>
          </a:xfrm>
        </p:spPr>
        <p:txBody>
          <a:bodyPr vert="horz"/>
          <a:lstStyle/>
          <a:p>
            <a:pPr lvl="0" eaLnBrk="1" latinLnBrk="0" hangingPunct="1"/>
            <a:r>
              <a:rPr lang="sk-SK" dirty="0"/>
              <a:t>Kliknite sem a upravte štýly predlohy textu.</a:t>
            </a:r>
          </a:p>
          <a:p>
            <a:pPr lvl="1" eaLnBrk="1" latinLnBrk="0" hangingPunct="1"/>
            <a:r>
              <a:rPr lang="sk-SK" dirty="0"/>
              <a:t>Druhá úroveň</a:t>
            </a:r>
          </a:p>
          <a:p>
            <a:pPr lvl="2" eaLnBrk="1" latinLnBrk="0" hangingPunct="1"/>
            <a:r>
              <a:rPr lang="sk-SK" dirty="0"/>
              <a:t>Tretia úroveň</a:t>
            </a:r>
          </a:p>
          <a:p>
            <a:pPr lvl="3" eaLnBrk="1" latinLnBrk="0" hangingPunct="1"/>
            <a:r>
              <a:rPr lang="sk-SK" dirty="0"/>
              <a:t>Štvrtá úroveň</a:t>
            </a:r>
          </a:p>
          <a:p>
            <a:pPr lvl="4" eaLnBrk="1" latinLnBrk="0" hangingPunct="1"/>
            <a:r>
              <a:rPr lang="sk-SK" dirty="0"/>
              <a:t>Piata úroveň</a:t>
            </a:r>
            <a:endParaRPr kumimoji="0"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bg>
      <p:bgRef idx="1003">
        <a:schemeClr val="bg1"/>
      </p:bgRef>
    </p:bg>
    <p:spTree>
      <p:nvGrpSpPr>
        <p:cNvPr id="1" name=""/>
        <p:cNvGrpSpPr/>
        <p:nvPr/>
      </p:nvGrpSpPr>
      <p:grpSpPr>
        <a:xfrm>
          <a:off x="0" y="0"/>
          <a:ext cx="0" cy="0"/>
          <a:chOff x="0" y="0"/>
          <a:chExt cx="0" cy="0"/>
        </a:xfrm>
      </p:grpSpPr>
      <p:sp>
        <p:nvSpPr>
          <p:cNvPr id="11" name="Obdĺžnik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Zaoblený obdĺžnik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722313" y="952500"/>
            <a:ext cx="7772400" cy="1362075"/>
          </a:xfrm>
        </p:spPr>
        <p:txBody>
          <a:bodyPr anchor="b" anchorCtr="0"/>
          <a:lstStyle>
            <a:lvl1pPr algn="l">
              <a:buNone/>
              <a:defRPr sz="4000" b="0" cap="none"/>
            </a:lvl1pPr>
          </a:lstStyle>
          <a:p>
            <a:r>
              <a:rPr kumimoji="0" lang="sk-SK"/>
              <a:t>Kliknite sem a upravte štýl predlohy nadpisov.</a:t>
            </a:r>
            <a:endParaRPr kumimoji="0" lang="en-US"/>
          </a:p>
        </p:txBody>
      </p:sp>
      <p:sp>
        <p:nvSpPr>
          <p:cNvPr id="3" name="Zástupný symbol textu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sk-SK"/>
              <a:t>Kliknite sem a upravte štýly predlohy textu.</a:t>
            </a:r>
          </a:p>
        </p:txBody>
      </p:sp>
      <p:sp>
        <p:nvSpPr>
          <p:cNvPr id="4" name="Zástupný symbol dátumu 3"/>
          <p:cNvSpPr>
            <a:spLocks noGrp="1"/>
          </p:cNvSpPr>
          <p:nvPr>
            <p:ph type="dt" sz="half" idx="10"/>
          </p:nvPr>
        </p:nvSpPr>
        <p:spPr>
          <a:xfrm>
            <a:off x="6172200" y="6191250"/>
            <a:ext cx="2476500" cy="476250"/>
          </a:xfrm>
          <a:prstGeom prst="rect">
            <a:avLst/>
          </a:prstGeom>
        </p:spPr>
        <p:txBody>
          <a:bodyPr/>
          <a:lstStyle/>
          <a:p>
            <a:fld id="{8E51F070-A91B-4829-BEED-DE1493B9E7D3}" type="datetimeFigureOut">
              <a:rPr lang="sk-SK" smtClean="0"/>
              <a:pPr/>
              <a:t>17. 7. 2019</a:t>
            </a:fld>
            <a:endParaRPr lang="sk-SK"/>
          </a:p>
        </p:txBody>
      </p:sp>
      <p:sp>
        <p:nvSpPr>
          <p:cNvPr id="5" name="Zástupný symbol päty 4"/>
          <p:cNvSpPr>
            <a:spLocks noGrp="1"/>
          </p:cNvSpPr>
          <p:nvPr>
            <p:ph type="ftr" sz="quarter" idx="11"/>
          </p:nvPr>
        </p:nvSpPr>
        <p:spPr>
          <a:xfrm>
            <a:off x="800100" y="6172200"/>
            <a:ext cx="4000500" cy="457200"/>
          </a:xfrm>
        </p:spPr>
        <p:txBody>
          <a:bodyPr/>
          <a:lstStyle/>
          <a:p>
            <a:endParaRPr lang="sk-SK"/>
          </a:p>
        </p:txBody>
      </p:sp>
      <p:sp>
        <p:nvSpPr>
          <p:cNvPr id="7" name="Obdĺžnik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bdĺžnik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Obdĺžnik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Zástupný symbol čísla snímky 5"/>
          <p:cNvSpPr>
            <a:spLocks noGrp="1"/>
          </p:cNvSpPr>
          <p:nvPr>
            <p:ph type="sldNum" sz="quarter" idx="12"/>
          </p:nvPr>
        </p:nvSpPr>
        <p:spPr>
          <a:xfrm>
            <a:off x="146304" y="6208776"/>
            <a:ext cx="457200" cy="457200"/>
          </a:xfrm>
          <a:prstGeom prst="ellipse">
            <a:avLst/>
          </a:prstGeom>
        </p:spPr>
        <p:txBody>
          <a:bodyPr/>
          <a:lstStyle/>
          <a:p>
            <a:fld id="{6D69C0ED-E852-49A7-996A-DCA7552BBD59}" type="slidenum">
              <a:rPr lang="sk-SK" smtClean="0"/>
              <a:pPr/>
              <a:t>‹#›</a:t>
            </a:fld>
            <a:endParaRPr lang="sk-SK"/>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sk-SK"/>
              <a:t>Kliknite sem a upravte štýl predlohy nadpisov.</a:t>
            </a:r>
            <a:endParaRPr kumimoji="0" lang="en-US"/>
          </a:p>
        </p:txBody>
      </p:sp>
      <p:sp>
        <p:nvSpPr>
          <p:cNvPr id="5" name="Zástupný symbol dátumu 4"/>
          <p:cNvSpPr>
            <a:spLocks noGrp="1"/>
          </p:cNvSpPr>
          <p:nvPr>
            <p:ph type="dt" sz="half" idx="10"/>
          </p:nvPr>
        </p:nvSpPr>
        <p:spPr>
          <a:xfrm>
            <a:off x="6172200" y="6191250"/>
            <a:ext cx="2476500" cy="476250"/>
          </a:xfrm>
          <a:prstGeom prst="rect">
            <a:avLst/>
          </a:prstGeom>
        </p:spPr>
        <p:txBody>
          <a:bodyPr/>
          <a:lstStyle/>
          <a:p>
            <a:fld id="{8E51F070-A91B-4829-BEED-DE1493B9E7D3}" type="datetimeFigureOut">
              <a:rPr lang="sk-SK" smtClean="0"/>
              <a:pPr/>
              <a:t>17. 7. 2019</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a:xfrm>
            <a:off x="146304" y="6210300"/>
            <a:ext cx="457200" cy="457200"/>
          </a:xfrm>
          <a:prstGeom prst="ellipse">
            <a:avLst/>
          </a:prstGeom>
        </p:spPr>
        <p:txBody>
          <a:bodyPr/>
          <a:lstStyle/>
          <a:p>
            <a:fld id="{6D69C0ED-E852-49A7-996A-DCA7552BBD59}" type="slidenum">
              <a:rPr lang="sk-SK" smtClean="0"/>
              <a:pPr/>
              <a:t>‹#›</a:t>
            </a:fld>
            <a:endParaRPr lang="sk-SK"/>
          </a:p>
        </p:txBody>
      </p:sp>
      <p:sp>
        <p:nvSpPr>
          <p:cNvPr id="9" name="Zástupný symbol obsahu 8"/>
          <p:cNvSpPr>
            <a:spLocks noGrp="1"/>
          </p:cNvSpPr>
          <p:nvPr>
            <p:ph sz="quarter" idx="1"/>
          </p:nvPr>
        </p:nvSpPr>
        <p:spPr>
          <a:xfrm>
            <a:off x="914400" y="1447800"/>
            <a:ext cx="3749040" cy="4572000"/>
          </a:xfrm>
        </p:spPr>
        <p:txBody>
          <a:bodyPr vert="horz"/>
          <a:lstStyle/>
          <a:p>
            <a:pPr lvl="0" eaLnBrk="1" latinLnBrk="0" hangingPunct="1"/>
            <a:r>
              <a:rPr lang="sk-SK"/>
              <a:t>Kliknite sem a upravte štýly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11" name="Zástupný symbol obsahu 10"/>
          <p:cNvSpPr>
            <a:spLocks noGrp="1"/>
          </p:cNvSpPr>
          <p:nvPr>
            <p:ph sz="quarter" idx="2"/>
          </p:nvPr>
        </p:nvSpPr>
        <p:spPr>
          <a:xfrm>
            <a:off x="4933950" y="1447800"/>
            <a:ext cx="3749040" cy="4572000"/>
          </a:xfrm>
        </p:spPr>
        <p:txBody>
          <a:bodyPr vert="horz"/>
          <a:lstStyle/>
          <a:p>
            <a:pPr lvl="0" eaLnBrk="1" latinLnBrk="0" hangingPunct="1"/>
            <a:r>
              <a:rPr lang="sk-SK"/>
              <a:t>Kliknite sem a upravte štýly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914400" y="273050"/>
            <a:ext cx="7772400" cy="1143000"/>
          </a:xfrm>
        </p:spPr>
        <p:txBody>
          <a:bodyPr anchor="b" anchorCtr="0"/>
          <a:lstStyle>
            <a:lvl1pPr>
              <a:defRPr/>
            </a:lvl1pPr>
          </a:lstStyle>
          <a:p>
            <a:r>
              <a:rPr kumimoji="0" lang="sk-SK"/>
              <a:t>Kliknite sem a upravte štýl predlohy nadpisov.</a:t>
            </a:r>
            <a:endParaRPr kumimoji="0" lang="en-US"/>
          </a:p>
        </p:txBody>
      </p:sp>
      <p:sp>
        <p:nvSpPr>
          <p:cNvPr id="3" name="Zástupný symbol textu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sk-SK"/>
              <a:t>Kliknite sem a upravte štýly predlohy textu.</a:t>
            </a:r>
          </a:p>
        </p:txBody>
      </p:sp>
      <p:sp>
        <p:nvSpPr>
          <p:cNvPr id="4" name="Zástupný symbol textu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sk-SK"/>
              <a:t>Kliknite sem a upravte štýly predlohy textu.</a:t>
            </a:r>
          </a:p>
        </p:txBody>
      </p:sp>
      <p:sp>
        <p:nvSpPr>
          <p:cNvPr id="7" name="Zástupný symbol dátumu 6"/>
          <p:cNvSpPr>
            <a:spLocks noGrp="1"/>
          </p:cNvSpPr>
          <p:nvPr>
            <p:ph type="dt" sz="half" idx="10"/>
          </p:nvPr>
        </p:nvSpPr>
        <p:spPr>
          <a:xfrm>
            <a:off x="6172200" y="6191250"/>
            <a:ext cx="2476500" cy="476250"/>
          </a:xfrm>
          <a:prstGeom prst="rect">
            <a:avLst/>
          </a:prstGeom>
        </p:spPr>
        <p:txBody>
          <a:bodyPr/>
          <a:lstStyle/>
          <a:p>
            <a:fld id="{8E51F070-A91B-4829-BEED-DE1493B9E7D3}" type="datetimeFigureOut">
              <a:rPr lang="sk-SK" smtClean="0"/>
              <a:pPr/>
              <a:t>17. 7. 2019</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a:xfrm>
            <a:off x="146304" y="6210300"/>
            <a:ext cx="457200" cy="457200"/>
          </a:xfrm>
          <a:prstGeom prst="ellipse">
            <a:avLst/>
          </a:prstGeom>
        </p:spPr>
        <p:txBody>
          <a:bodyPr/>
          <a:lstStyle/>
          <a:p>
            <a:fld id="{6D69C0ED-E852-49A7-996A-DCA7552BBD59}" type="slidenum">
              <a:rPr lang="sk-SK" smtClean="0"/>
              <a:pPr/>
              <a:t>‹#›</a:t>
            </a:fld>
            <a:endParaRPr lang="sk-SK"/>
          </a:p>
        </p:txBody>
      </p:sp>
      <p:sp>
        <p:nvSpPr>
          <p:cNvPr id="11" name="Zástupný symbol obsahu 10"/>
          <p:cNvSpPr>
            <a:spLocks noGrp="1"/>
          </p:cNvSpPr>
          <p:nvPr>
            <p:ph sz="half" idx="2"/>
          </p:nvPr>
        </p:nvSpPr>
        <p:spPr>
          <a:xfrm>
            <a:off x="914400" y="2247900"/>
            <a:ext cx="3733800" cy="3886200"/>
          </a:xfrm>
        </p:spPr>
        <p:txBody>
          <a:bodyPr vert="horz"/>
          <a:lstStyle/>
          <a:p>
            <a:pPr lvl="0" eaLnBrk="1" latinLnBrk="0" hangingPunct="1"/>
            <a:r>
              <a:rPr lang="sk-SK"/>
              <a:t>Kliknite sem a upravte štýly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13" name="Zástupný symbol obsahu 12"/>
          <p:cNvSpPr>
            <a:spLocks noGrp="1"/>
          </p:cNvSpPr>
          <p:nvPr>
            <p:ph sz="half" idx="4"/>
          </p:nvPr>
        </p:nvSpPr>
        <p:spPr>
          <a:xfrm>
            <a:off x="4953000" y="2247900"/>
            <a:ext cx="3733800" cy="3886200"/>
          </a:xfrm>
        </p:spPr>
        <p:txBody>
          <a:bodyPr vert="horz"/>
          <a:lstStyle/>
          <a:p>
            <a:pPr lvl="0" eaLnBrk="1" latinLnBrk="0" hangingPunct="1"/>
            <a:r>
              <a:rPr lang="sk-SK"/>
              <a:t>Kliknite sem a upravte štýly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sk-SK"/>
              <a:t>Kliknite sem a upravte štýl predlohy nadpisov.</a:t>
            </a:r>
            <a:endParaRPr kumimoji="0" lang="en-US"/>
          </a:p>
        </p:txBody>
      </p:sp>
      <p:sp>
        <p:nvSpPr>
          <p:cNvPr id="3" name="Zástupný symbol dátumu 2"/>
          <p:cNvSpPr>
            <a:spLocks noGrp="1"/>
          </p:cNvSpPr>
          <p:nvPr>
            <p:ph type="dt" sz="half" idx="10"/>
          </p:nvPr>
        </p:nvSpPr>
        <p:spPr>
          <a:xfrm>
            <a:off x="6172200" y="6191250"/>
            <a:ext cx="2476500" cy="476250"/>
          </a:xfrm>
          <a:prstGeom prst="rect">
            <a:avLst/>
          </a:prstGeom>
        </p:spPr>
        <p:txBody>
          <a:bodyPr/>
          <a:lstStyle/>
          <a:p>
            <a:fld id="{8E51F070-A91B-4829-BEED-DE1493B9E7D3}" type="datetimeFigureOut">
              <a:rPr lang="sk-SK" smtClean="0"/>
              <a:pPr/>
              <a:t>17. 7. 2019</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a:xfrm>
            <a:off x="146304" y="6210300"/>
            <a:ext cx="457200" cy="457200"/>
          </a:xfrm>
          <a:prstGeom prst="ellipse">
            <a:avLst/>
          </a:prstGeom>
        </p:spPr>
        <p:txBody>
          <a:bodyPr/>
          <a:lstStyle/>
          <a:p>
            <a:fld id="{6D69C0ED-E852-49A7-996A-DCA7552BBD59}" type="slidenum">
              <a:rPr lang="sk-SK" smtClean="0"/>
              <a:pPr/>
              <a:t>‹#›</a:t>
            </a:fld>
            <a:endParaRPr lang="sk-SK"/>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a:xfrm>
            <a:off x="6172200" y="6191250"/>
            <a:ext cx="2476500" cy="476250"/>
          </a:xfrm>
          <a:prstGeom prst="rect">
            <a:avLst/>
          </a:prstGeom>
        </p:spPr>
        <p:txBody>
          <a:bodyPr/>
          <a:lstStyle/>
          <a:p>
            <a:fld id="{8E51F070-A91B-4829-BEED-DE1493B9E7D3}" type="datetimeFigureOut">
              <a:rPr lang="sk-SK" smtClean="0"/>
              <a:pPr/>
              <a:t>17. 7. 2019</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a:xfrm>
            <a:off x="146304" y="6210300"/>
            <a:ext cx="457200" cy="457200"/>
          </a:xfrm>
          <a:prstGeom prst="ellipse">
            <a:avLst/>
          </a:prstGeom>
        </p:spPr>
        <p:txBody>
          <a:bodyPr/>
          <a:lstStyle/>
          <a:p>
            <a:fld id="{6D69C0ED-E852-49A7-996A-DCA7552BBD59}" type="slidenum">
              <a:rPr lang="sk-SK" smtClean="0"/>
              <a:pPr/>
              <a:t>‹#›</a:t>
            </a:fld>
            <a:endParaRPr lang="sk-SK"/>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8" name="Obdĺžnik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Zaoblený obdĺžnik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914400" y="273050"/>
            <a:ext cx="7772400" cy="1143000"/>
          </a:xfrm>
        </p:spPr>
        <p:txBody>
          <a:bodyPr anchor="b" anchorCtr="0"/>
          <a:lstStyle>
            <a:lvl1pPr algn="l">
              <a:buNone/>
              <a:defRPr sz="4000" b="0"/>
            </a:lvl1pPr>
          </a:lstStyle>
          <a:p>
            <a:r>
              <a:rPr kumimoji="0" lang="sk-SK"/>
              <a:t>Kliknite sem a upravte štýl predlohy nadpisov.</a:t>
            </a:r>
            <a:endParaRPr kumimoji="0" lang="en-US"/>
          </a:p>
        </p:txBody>
      </p:sp>
      <p:sp>
        <p:nvSpPr>
          <p:cNvPr id="3" name="Zástupný symbol textu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sk-SK"/>
              <a:t>Kliknite sem a upravte štýly predlohy textu.</a:t>
            </a:r>
          </a:p>
        </p:txBody>
      </p:sp>
      <p:sp>
        <p:nvSpPr>
          <p:cNvPr id="5" name="Zástupný symbol dátumu 4"/>
          <p:cNvSpPr>
            <a:spLocks noGrp="1"/>
          </p:cNvSpPr>
          <p:nvPr>
            <p:ph type="dt" sz="half" idx="10"/>
          </p:nvPr>
        </p:nvSpPr>
        <p:spPr>
          <a:xfrm>
            <a:off x="6172200" y="6191250"/>
            <a:ext cx="2476500" cy="476250"/>
          </a:xfrm>
          <a:prstGeom prst="rect">
            <a:avLst/>
          </a:prstGeom>
        </p:spPr>
        <p:txBody>
          <a:bodyPr/>
          <a:lstStyle/>
          <a:p>
            <a:fld id="{8E51F070-A91B-4829-BEED-DE1493B9E7D3}" type="datetimeFigureOut">
              <a:rPr lang="sk-SK" smtClean="0"/>
              <a:pPr/>
              <a:t>17. 7. 2019</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a:xfrm>
            <a:off x="146304" y="6210300"/>
            <a:ext cx="457200" cy="457200"/>
          </a:xfrm>
          <a:prstGeom prst="ellipse">
            <a:avLst/>
          </a:prstGeom>
        </p:spPr>
        <p:txBody>
          <a:bodyPr/>
          <a:lstStyle/>
          <a:p>
            <a:fld id="{6D69C0ED-E852-49A7-996A-DCA7552BBD59}" type="slidenum">
              <a:rPr lang="sk-SK" smtClean="0"/>
              <a:pPr/>
              <a:t>‹#›</a:t>
            </a:fld>
            <a:endParaRPr lang="sk-SK"/>
          </a:p>
        </p:txBody>
      </p:sp>
      <p:sp>
        <p:nvSpPr>
          <p:cNvPr id="11" name="Zástupný symbol obsahu 10"/>
          <p:cNvSpPr>
            <a:spLocks noGrp="1"/>
          </p:cNvSpPr>
          <p:nvPr>
            <p:ph sz="quarter" idx="1"/>
          </p:nvPr>
        </p:nvSpPr>
        <p:spPr>
          <a:xfrm>
            <a:off x="2971800" y="1600200"/>
            <a:ext cx="5715000" cy="4495800"/>
          </a:xfrm>
        </p:spPr>
        <p:txBody>
          <a:bodyPr vert="horz"/>
          <a:lstStyle/>
          <a:p>
            <a:pPr lvl="0" eaLnBrk="1" latinLnBrk="0" hangingPunct="1"/>
            <a:r>
              <a:rPr lang="sk-SK"/>
              <a:t>Kliknite sem a upravte štýly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sk-SK"/>
              <a:t>Kliknite sem a upravte štýl predlohy nadpisov.</a:t>
            </a:r>
            <a:endParaRPr kumimoji="0" lang="en-US"/>
          </a:p>
        </p:txBody>
      </p:sp>
      <p:sp>
        <p:nvSpPr>
          <p:cNvPr id="4" name="Zástupný symbol textu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sk-SK"/>
              <a:t>Kliknite sem a upravte štýly predlohy textu.</a:t>
            </a:r>
          </a:p>
        </p:txBody>
      </p:sp>
      <p:sp>
        <p:nvSpPr>
          <p:cNvPr id="5" name="Zástupný symbol dátumu 4"/>
          <p:cNvSpPr>
            <a:spLocks noGrp="1"/>
          </p:cNvSpPr>
          <p:nvPr>
            <p:ph type="dt" sz="half" idx="10"/>
          </p:nvPr>
        </p:nvSpPr>
        <p:spPr>
          <a:xfrm>
            <a:off x="6172200" y="6191250"/>
            <a:ext cx="2476500" cy="476250"/>
          </a:xfrm>
          <a:prstGeom prst="rect">
            <a:avLst/>
          </a:prstGeom>
        </p:spPr>
        <p:txBody>
          <a:bodyPr/>
          <a:lstStyle/>
          <a:p>
            <a:fld id="{8E51F070-A91B-4829-BEED-DE1493B9E7D3}" type="datetimeFigureOut">
              <a:rPr lang="sk-SK" smtClean="0"/>
              <a:pPr/>
              <a:t>17. 7. 2019</a:t>
            </a:fld>
            <a:endParaRPr lang="sk-SK"/>
          </a:p>
        </p:txBody>
      </p:sp>
      <p:sp>
        <p:nvSpPr>
          <p:cNvPr id="6" name="Zástupný symbol päty 5"/>
          <p:cNvSpPr>
            <a:spLocks noGrp="1"/>
          </p:cNvSpPr>
          <p:nvPr>
            <p:ph type="ftr" sz="quarter" idx="11"/>
          </p:nvPr>
        </p:nvSpPr>
        <p:spPr>
          <a:xfrm>
            <a:off x="914400" y="6172200"/>
            <a:ext cx="3886200" cy="457200"/>
          </a:xfrm>
        </p:spPr>
        <p:txBody>
          <a:bodyPr/>
          <a:lstStyle/>
          <a:p>
            <a:endParaRPr lang="sk-SK"/>
          </a:p>
        </p:txBody>
      </p:sp>
      <p:sp>
        <p:nvSpPr>
          <p:cNvPr id="7" name="Zástupný symbol čísla snímky 6"/>
          <p:cNvSpPr>
            <a:spLocks noGrp="1"/>
          </p:cNvSpPr>
          <p:nvPr>
            <p:ph type="sldNum" sz="quarter" idx="12"/>
          </p:nvPr>
        </p:nvSpPr>
        <p:spPr>
          <a:xfrm>
            <a:off x="146304" y="6208776"/>
            <a:ext cx="457200" cy="457200"/>
          </a:xfrm>
          <a:prstGeom prst="ellipse">
            <a:avLst/>
          </a:prstGeom>
        </p:spPr>
        <p:txBody>
          <a:bodyPr/>
          <a:lstStyle/>
          <a:p>
            <a:fld id="{6D69C0ED-E852-49A7-996A-DCA7552BBD59}" type="slidenum">
              <a:rPr lang="sk-SK" smtClean="0"/>
              <a:pPr/>
              <a:t>‹#›</a:t>
            </a:fld>
            <a:endParaRPr lang="sk-SK"/>
          </a:p>
        </p:txBody>
      </p:sp>
      <p:sp>
        <p:nvSpPr>
          <p:cNvPr id="11" name="Obdĺžnik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ĺžnik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bdĺžnik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Zástupný symbol obrázka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sk-SK"/>
              <a:t>Ak chcete pridať obrázok, kliknite na ikonu</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sk-SK"/>
              <a:t>Kliknite sem a upravte štýl predlohy nadpisov.</a:t>
            </a:r>
            <a:endParaRPr kumimoji="0" lang="en-US"/>
          </a:p>
        </p:txBody>
      </p:sp>
      <p:sp>
        <p:nvSpPr>
          <p:cNvPr id="3" name="Zástupný symbol zvislého textu 2"/>
          <p:cNvSpPr>
            <a:spLocks noGrp="1"/>
          </p:cNvSpPr>
          <p:nvPr>
            <p:ph type="body" orient="vert" idx="1"/>
          </p:nvPr>
        </p:nvSpPr>
        <p:spPr/>
        <p:txBody>
          <a:bodyPr vert="eaVert"/>
          <a:lstStyle/>
          <a:p>
            <a:pPr lvl="0" eaLnBrk="1" latinLnBrk="0" hangingPunct="1"/>
            <a:r>
              <a:rPr lang="sk-SK"/>
              <a:t>Kliknite sem a upravte štýly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4" name="Zástupný symbol dátumu 3"/>
          <p:cNvSpPr>
            <a:spLocks noGrp="1"/>
          </p:cNvSpPr>
          <p:nvPr>
            <p:ph type="dt" sz="half" idx="10"/>
          </p:nvPr>
        </p:nvSpPr>
        <p:spPr>
          <a:xfrm>
            <a:off x="6172200" y="6191250"/>
            <a:ext cx="2476500" cy="476250"/>
          </a:xfrm>
          <a:prstGeom prst="rect">
            <a:avLst/>
          </a:prstGeom>
        </p:spPr>
        <p:txBody>
          <a:bodyPr/>
          <a:lstStyle/>
          <a:p>
            <a:fld id="{8E51F070-A91B-4829-BEED-DE1493B9E7D3}" type="datetimeFigureOut">
              <a:rPr lang="sk-SK" smtClean="0"/>
              <a:pPr/>
              <a:t>17. 7. 2019</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a:xfrm>
            <a:off x="146304" y="6210300"/>
            <a:ext cx="457200" cy="457200"/>
          </a:xfrm>
          <a:prstGeom prst="ellipse">
            <a:avLst/>
          </a:prstGeom>
        </p:spPr>
        <p:txBody>
          <a:bodyPr/>
          <a:lstStyle/>
          <a:p>
            <a:fld id="{6D69C0ED-E852-49A7-996A-DCA7552BBD59}" type="slidenum">
              <a:rPr lang="sk-SK" smtClean="0"/>
              <a:pPr/>
              <a:t>‹#›</a:t>
            </a:fld>
            <a:endParaRPr lang="sk-SK"/>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41"/>
            <a:ext cx="2011680" cy="5851525"/>
          </a:xfrm>
        </p:spPr>
        <p:txBody>
          <a:bodyPr vert="eaVert"/>
          <a:lstStyle/>
          <a:p>
            <a:r>
              <a:rPr kumimoji="0" lang="sk-SK"/>
              <a:t>Kliknite sem a upravte štýl predlohy nadpisov.</a:t>
            </a:r>
            <a:endParaRPr kumimoji="0" lang="en-US"/>
          </a:p>
        </p:txBody>
      </p:sp>
      <p:sp>
        <p:nvSpPr>
          <p:cNvPr id="3" name="Zástupný symbol zvislého textu 2"/>
          <p:cNvSpPr>
            <a:spLocks noGrp="1"/>
          </p:cNvSpPr>
          <p:nvPr>
            <p:ph type="body" orient="vert" idx="1"/>
          </p:nvPr>
        </p:nvSpPr>
        <p:spPr>
          <a:xfrm>
            <a:off x="914400" y="274640"/>
            <a:ext cx="5562600" cy="5851525"/>
          </a:xfrm>
        </p:spPr>
        <p:txBody>
          <a:bodyPr vert="eaVert"/>
          <a:lstStyle/>
          <a:p>
            <a:pPr lvl="0" eaLnBrk="1" latinLnBrk="0" hangingPunct="1"/>
            <a:r>
              <a:rPr lang="sk-SK"/>
              <a:t>Kliknite sem a upravte štýly predlohy textu.</a:t>
            </a:r>
          </a:p>
          <a:p>
            <a:pPr lvl="1" eaLnBrk="1" latinLnBrk="0" hangingPunct="1"/>
            <a:r>
              <a:rPr lang="sk-SK"/>
              <a:t>Druhá úroveň</a:t>
            </a:r>
          </a:p>
          <a:p>
            <a:pPr lvl="2" eaLnBrk="1" latinLnBrk="0" hangingPunct="1"/>
            <a:r>
              <a:rPr lang="sk-SK"/>
              <a:t>Tretia úroveň</a:t>
            </a:r>
          </a:p>
          <a:p>
            <a:pPr lvl="3" eaLnBrk="1" latinLnBrk="0" hangingPunct="1"/>
            <a:r>
              <a:rPr lang="sk-SK"/>
              <a:t>Štvrtá úroveň</a:t>
            </a:r>
          </a:p>
          <a:p>
            <a:pPr lvl="4" eaLnBrk="1" latinLnBrk="0" hangingPunct="1"/>
            <a:r>
              <a:rPr lang="sk-SK"/>
              <a:t>Piata úroveň</a:t>
            </a:r>
            <a:endParaRPr kumimoji="0" lang="en-US"/>
          </a:p>
        </p:txBody>
      </p:sp>
      <p:sp>
        <p:nvSpPr>
          <p:cNvPr id="4" name="Zástupný symbol dátumu 3"/>
          <p:cNvSpPr>
            <a:spLocks noGrp="1"/>
          </p:cNvSpPr>
          <p:nvPr>
            <p:ph type="dt" sz="half" idx="10"/>
          </p:nvPr>
        </p:nvSpPr>
        <p:spPr>
          <a:xfrm>
            <a:off x="6172200" y="6191250"/>
            <a:ext cx="2476500" cy="476250"/>
          </a:xfrm>
          <a:prstGeom prst="rect">
            <a:avLst/>
          </a:prstGeom>
        </p:spPr>
        <p:txBody>
          <a:bodyPr/>
          <a:lstStyle/>
          <a:p>
            <a:fld id="{8E51F070-A91B-4829-BEED-DE1493B9E7D3}" type="datetimeFigureOut">
              <a:rPr lang="sk-SK" smtClean="0"/>
              <a:pPr/>
              <a:t>17. 7. 2019</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a:xfrm>
            <a:off x="146304" y="6210300"/>
            <a:ext cx="457200" cy="457200"/>
          </a:xfrm>
          <a:prstGeom prst="ellipse">
            <a:avLst/>
          </a:prstGeom>
        </p:spPr>
        <p:txBody>
          <a:bodyPr/>
          <a:lstStyle/>
          <a:p>
            <a:fld id="{6D69C0ED-E852-49A7-996A-DCA7552BBD59}" type="slidenum">
              <a:rPr lang="sk-SK" smtClean="0"/>
              <a:pPr/>
              <a:t>‹#›</a:t>
            </a:fld>
            <a:endParaRPr lang="sk-SK"/>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bdĺžnik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Zaoblený obdĺžnik 7"/>
          <p:cNvSpPr/>
          <p:nvPr userDrawn="1"/>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Zástupný symbol nadpisu 21"/>
          <p:cNvSpPr>
            <a:spLocks noGrp="1"/>
          </p:cNvSpPr>
          <p:nvPr>
            <p:ph type="title"/>
          </p:nvPr>
        </p:nvSpPr>
        <p:spPr>
          <a:xfrm>
            <a:off x="914400" y="274638"/>
            <a:ext cx="7772400" cy="1143000"/>
          </a:xfrm>
          <a:prstGeom prst="rect">
            <a:avLst/>
          </a:prstGeom>
        </p:spPr>
        <p:txBody>
          <a:bodyPr bIns="91440" anchor="b" anchorCtr="0">
            <a:normAutofit/>
          </a:bodyPr>
          <a:lstStyle/>
          <a:p>
            <a:r>
              <a:rPr kumimoji="0" lang="sk-SK"/>
              <a:t>Kliknite sem a upravte štýl predlohy nadpisov.</a:t>
            </a:r>
            <a:endParaRPr kumimoji="0" lang="en-US"/>
          </a:p>
        </p:txBody>
      </p:sp>
      <p:sp>
        <p:nvSpPr>
          <p:cNvPr id="13" name="Zástupný symbol textu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sk-SK"/>
              <a:t>Kliknite sem a upravte štýly predlohy textu.</a:t>
            </a:r>
          </a:p>
          <a:p>
            <a:pPr lvl="1" eaLnBrk="1" latinLnBrk="0" hangingPunct="1"/>
            <a:r>
              <a:rPr kumimoji="0" lang="sk-SK"/>
              <a:t>Druhá úroveň</a:t>
            </a:r>
          </a:p>
          <a:p>
            <a:pPr lvl="2" eaLnBrk="1" latinLnBrk="0" hangingPunct="1"/>
            <a:r>
              <a:rPr kumimoji="0" lang="sk-SK"/>
              <a:t>Tretia úroveň</a:t>
            </a:r>
          </a:p>
          <a:p>
            <a:pPr lvl="3" eaLnBrk="1" latinLnBrk="0" hangingPunct="1"/>
            <a:r>
              <a:rPr kumimoji="0" lang="sk-SK"/>
              <a:t>Štvrtá úroveň</a:t>
            </a:r>
          </a:p>
          <a:p>
            <a:pPr lvl="4" eaLnBrk="1" latinLnBrk="0" hangingPunct="1"/>
            <a:r>
              <a:rPr kumimoji="0" lang="sk-SK"/>
              <a:t>Piata úroveň</a:t>
            </a:r>
            <a:endParaRPr kumimoji="0" lang="en-US"/>
          </a:p>
        </p:txBody>
      </p:sp>
      <p:sp>
        <p:nvSpPr>
          <p:cNvPr id="3" name="Zástupný symbol päty 2"/>
          <p:cNvSpPr>
            <a:spLocks noGrp="1"/>
          </p:cNvSpPr>
          <p:nvPr>
            <p:ph type="ftr" sz="quarter" idx="3"/>
          </p:nvPr>
        </p:nvSpPr>
        <p:spPr>
          <a:xfrm>
            <a:off x="251520" y="6019800"/>
            <a:ext cx="4392488" cy="609600"/>
          </a:xfrm>
          <a:prstGeom prst="rect">
            <a:avLst/>
          </a:prstGeom>
        </p:spPr>
        <p:txBody>
          <a:bodyPr anchor="ctr" anchorCtr="0"/>
          <a:lstStyle>
            <a:lvl1pPr eaLnBrk="1" latinLnBrk="0" hangingPunct="1">
              <a:defRPr kumimoji="0" sz="1400">
                <a:solidFill>
                  <a:schemeClr val="tx1"/>
                </a:solidFill>
              </a:defRPr>
            </a:lvl1pPr>
          </a:lstStyle>
          <a:p>
            <a:r>
              <a:rPr lang="sk-SK" b="1" dirty="0"/>
              <a:t>Realizované vďaka finančnej podpore Úradu podpredsedu vlády SR pre investície a informatizáciu a v súvislosti s realizáciou aktivít podľa schváleného Akčného plánu rozvoja okresu Vranov nad Topľou.</a:t>
            </a:r>
          </a:p>
          <a:p>
            <a:endParaRPr lang="sk-SK" dirty="0"/>
          </a:p>
        </p:txBody>
      </p:sp>
      <p:pic>
        <p:nvPicPr>
          <p:cNvPr id="11" name="Picture 2" descr="C:\Users\Admin\Desktop\Školenie AP\header (1).png"/>
          <p:cNvPicPr>
            <a:picLocks noChangeAspect="1" noChangeArrowheads="1"/>
          </p:cNvPicPr>
          <p:nvPr userDrawn="1"/>
        </p:nvPicPr>
        <p:blipFill>
          <a:blip r:embed="rId13" cstate="print"/>
          <a:srcRect/>
          <a:stretch>
            <a:fillRect/>
          </a:stretch>
        </p:blipFill>
        <p:spPr bwMode="auto">
          <a:xfrm>
            <a:off x="7524328" y="5877272"/>
            <a:ext cx="1257300" cy="1162050"/>
          </a:xfrm>
          <a:prstGeom prst="rect">
            <a:avLst/>
          </a:prstGeom>
          <a:noFill/>
        </p:spPr>
      </p:pic>
      <p:pic>
        <p:nvPicPr>
          <p:cNvPr id="12" name="Obrázok 11">
            <a:extLst>
              <a:ext uri="{FF2B5EF4-FFF2-40B4-BE49-F238E27FC236}">
                <a16:creationId xmlns:a16="http://schemas.microsoft.com/office/drawing/2014/main" id="{176C82E9-AD73-40E6-ACBF-98EC7A5E15E0}"/>
              </a:ext>
            </a:extLst>
          </p:cNvPr>
          <p:cNvPicPr>
            <a:picLocks noChangeAspect="1"/>
          </p:cNvPicPr>
          <p:nvPr userDrawn="1"/>
        </p:nvPicPr>
        <p:blipFill>
          <a:blip r:embed="rId14"/>
          <a:stretch>
            <a:fillRect/>
          </a:stretch>
        </p:blipFill>
        <p:spPr>
          <a:xfrm>
            <a:off x="4592843" y="5961185"/>
            <a:ext cx="2801637" cy="655702"/>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type="subTitle" idx="1"/>
          </p:nvPr>
        </p:nvSpPr>
        <p:spPr>
          <a:xfrm>
            <a:off x="971600" y="3200400"/>
            <a:ext cx="7715200" cy="2316832"/>
          </a:xfrm>
        </p:spPr>
        <p:txBody>
          <a:bodyPr>
            <a:normAutofit fontScale="77500" lnSpcReduction="20000"/>
          </a:bodyPr>
          <a:lstStyle/>
          <a:p>
            <a:r>
              <a:rPr lang="sk-SK" dirty="0"/>
              <a:t> </a:t>
            </a:r>
            <a:r>
              <a:rPr lang="sk-SK" sz="4800" b="1" i="1" dirty="0">
                <a:solidFill>
                  <a:schemeClr val="tx1"/>
                </a:solidFill>
              </a:rPr>
              <a:t>Pracovné stretnutie</a:t>
            </a:r>
          </a:p>
          <a:p>
            <a:r>
              <a:rPr lang="sk-SK" sz="4800" b="1" i="1" dirty="0">
                <a:solidFill>
                  <a:schemeClr val="tx1"/>
                </a:solidFill>
              </a:rPr>
              <a:t>12.7.2019</a:t>
            </a:r>
          </a:p>
          <a:p>
            <a:endParaRPr lang="sk-SK" dirty="0">
              <a:solidFill>
                <a:schemeClr val="tx1"/>
              </a:solidFill>
            </a:endParaRPr>
          </a:p>
          <a:p>
            <a:r>
              <a:rPr lang="sk-SK" dirty="0">
                <a:solidFill>
                  <a:schemeClr val="tx1"/>
                </a:solidFill>
              </a:rPr>
              <a:t>Realizovaný vďaka finančnej podpore Úradu podpredsedu vlády SR pre investície a informatizáciu a v súvislosti s realizáciou aktivít podľa schváleného Akčného plánu rozvoja okresu Vranov nad Topľou</a:t>
            </a:r>
            <a:endParaRPr lang="sk-SK" b="1" dirty="0">
              <a:solidFill>
                <a:schemeClr val="tx1"/>
              </a:solidFill>
            </a:endParaRPr>
          </a:p>
          <a:p>
            <a:endParaRPr lang="sk-SK" dirty="0"/>
          </a:p>
        </p:txBody>
      </p:sp>
      <p:sp>
        <p:nvSpPr>
          <p:cNvPr id="2" name="Nadpis 1"/>
          <p:cNvSpPr>
            <a:spLocks noGrp="1"/>
          </p:cNvSpPr>
          <p:nvPr>
            <p:ph type="ctrTitle"/>
          </p:nvPr>
        </p:nvSpPr>
        <p:spPr/>
        <p:txBody>
          <a:bodyPr>
            <a:normAutofit fontScale="90000"/>
          </a:bodyPr>
          <a:lstStyle/>
          <a:p>
            <a:r>
              <a:rPr lang="sk-SK" dirty="0"/>
              <a:t>Centrum podpory regionálneho rozvoja</a:t>
            </a:r>
            <a:br>
              <a:rPr lang="sk-SK" dirty="0"/>
            </a:br>
            <a:r>
              <a:rPr lang="sk-SK" dirty="0"/>
              <a:t>Mesto Vranov nad Topľou</a:t>
            </a:r>
            <a:br>
              <a:rPr lang="sk-SK" dirty="0"/>
            </a:br>
            <a:endParaRPr lang="sk-SK"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274638"/>
            <a:ext cx="7772400" cy="850106"/>
          </a:xfrm>
        </p:spPr>
        <p:txBody>
          <a:bodyPr>
            <a:normAutofit/>
          </a:bodyPr>
          <a:lstStyle/>
          <a:p>
            <a:r>
              <a:rPr lang="sk-SK" b="1" i="1" dirty="0"/>
              <a:t>VO</a:t>
            </a:r>
            <a:endParaRPr lang="sk-SK" dirty="0"/>
          </a:p>
        </p:txBody>
      </p:sp>
      <p:sp>
        <p:nvSpPr>
          <p:cNvPr id="3" name="Zástupný symbol obsahu 2"/>
          <p:cNvSpPr>
            <a:spLocks noGrp="1"/>
          </p:cNvSpPr>
          <p:nvPr>
            <p:ph sz="quarter" idx="1"/>
          </p:nvPr>
        </p:nvSpPr>
        <p:spPr>
          <a:xfrm>
            <a:off x="395536" y="1124744"/>
            <a:ext cx="8291264" cy="4895056"/>
          </a:xfrm>
        </p:spPr>
        <p:txBody>
          <a:bodyPr>
            <a:normAutofit fontScale="92500"/>
          </a:bodyPr>
          <a:lstStyle/>
          <a:p>
            <a:r>
              <a:rPr lang="sk-SK" sz="3600" dirty="0"/>
              <a:t> Verejné obstarávanie sú pravidlá a postupy upravené zákonom, ktorými sa zadávajú zákazky, koncesie a súťaže návrhov – jednoducho povedané, </a:t>
            </a:r>
            <a:r>
              <a:rPr lang="sk-SK" sz="3600" u="sng" dirty="0">
                <a:solidFill>
                  <a:srgbClr val="FF0000"/>
                </a:solidFill>
              </a:rPr>
              <a:t>ak sa nakupuje za verejné zdroje</a:t>
            </a:r>
            <a:r>
              <a:rPr lang="sk-SK" sz="3600" dirty="0"/>
              <a:t> a predmet zákazky nie je vyňatý z pôsobnosti zákona. </a:t>
            </a:r>
          </a:p>
          <a:p>
            <a:r>
              <a:rPr lang="sk-SK" sz="3600" dirty="0"/>
              <a:t>Zákon </a:t>
            </a:r>
            <a:r>
              <a:rPr lang="sk-SK" sz="3600" b="1" dirty="0">
                <a:solidFill>
                  <a:srgbClr val="FF0000"/>
                </a:solidFill>
              </a:rPr>
              <a:t>č. 343/2015 Z. z. </a:t>
            </a:r>
            <a:r>
              <a:rPr lang="sk-SK" sz="3600" dirty="0"/>
              <a:t>o verejnom obstarávaní a o zmene a doplnení niektorých zákonov, schválený 18. 11. 2015, účinnosť od 18. 4. 2016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objekt pre obsah 2">
            <a:extLst>
              <a:ext uri="{FF2B5EF4-FFF2-40B4-BE49-F238E27FC236}">
                <a16:creationId xmlns:a16="http://schemas.microsoft.com/office/drawing/2014/main" id="{463E56FB-A041-4BB4-A635-99195A69083C}"/>
              </a:ext>
            </a:extLst>
          </p:cNvPr>
          <p:cNvSpPr>
            <a:spLocks noGrp="1"/>
          </p:cNvSpPr>
          <p:nvPr>
            <p:ph sz="quarter" idx="1"/>
          </p:nvPr>
        </p:nvSpPr>
        <p:spPr>
          <a:xfrm>
            <a:off x="539552" y="836712"/>
            <a:ext cx="8147248" cy="5183088"/>
          </a:xfrm>
        </p:spPr>
        <p:txBody>
          <a:bodyPr>
            <a:normAutofit/>
          </a:bodyPr>
          <a:lstStyle/>
          <a:p>
            <a:pPr marL="0" indent="0">
              <a:buNone/>
            </a:pPr>
            <a:r>
              <a:rPr lang="sk-SK" sz="3600" dirty="0"/>
              <a:t>Ak verejný obstarávateľ poskytne osobe, ktorá nie je verejný obstarávateľ ani obstarávateľ, </a:t>
            </a:r>
            <a:r>
              <a:rPr lang="sk-SK" sz="3600" b="1" u="sng" dirty="0">
                <a:solidFill>
                  <a:srgbClr val="FF0000"/>
                </a:solidFill>
              </a:rPr>
              <a:t>viac ako 50 % finančných prostriedkov na dodanie tovaru, na uskutočnenie stavebných prác a na poskytnutie služieb</a:t>
            </a:r>
            <a:r>
              <a:rPr lang="sk-SK" sz="3600" dirty="0"/>
              <a:t>, je táto osoba povinná postupovať ako tento verejný obstarávateľ</a:t>
            </a:r>
          </a:p>
        </p:txBody>
      </p:sp>
    </p:spTree>
    <p:extLst>
      <p:ext uri="{BB962C8B-B14F-4D97-AF65-F5344CB8AC3E}">
        <p14:creationId xmlns:p14="http://schemas.microsoft.com/office/powerpoint/2010/main" val="14654801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BFF2B95-E166-4543-9218-1EF341474325}"/>
              </a:ext>
            </a:extLst>
          </p:cNvPr>
          <p:cNvSpPr>
            <a:spLocks noGrp="1"/>
          </p:cNvSpPr>
          <p:nvPr>
            <p:ph type="title"/>
          </p:nvPr>
        </p:nvSpPr>
        <p:spPr>
          <a:xfrm>
            <a:off x="251520" y="274638"/>
            <a:ext cx="8892480" cy="563562"/>
          </a:xfrm>
        </p:spPr>
        <p:txBody>
          <a:bodyPr>
            <a:normAutofit fontScale="90000"/>
          </a:bodyPr>
          <a:lstStyle/>
          <a:p>
            <a:r>
              <a:rPr lang="pl-PL" dirty="0"/>
              <a:t>Zákazky z pohľadu finančných limitov </a:t>
            </a:r>
            <a:endParaRPr lang="sk-SK" dirty="0"/>
          </a:p>
        </p:txBody>
      </p:sp>
      <p:sp>
        <p:nvSpPr>
          <p:cNvPr id="3" name="Zástupný objekt pre obsah 2">
            <a:extLst>
              <a:ext uri="{FF2B5EF4-FFF2-40B4-BE49-F238E27FC236}">
                <a16:creationId xmlns:a16="http://schemas.microsoft.com/office/drawing/2014/main" id="{ECB4D2A0-C59A-4245-9E98-0CE09792B0E3}"/>
              </a:ext>
            </a:extLst>
          </p:cNvPr>
          <p:cNvSpPr>
            <a:spLocks noGrp="1"/>
          </p:cNvSpPr>
          <p:nvPr>
            <p:ph sz="quarter" idx="1"/>
          </p:nvPr>
        </p:nvSpPr>
        <p:spPr>
          <a:xfrm>
            <a:off x="251520" y="838200"/>
            <a:ext cx="8435280" cy="5181600"/>
          </a:xfrm>
        </p:spPr>
        <p:txBody>
          <a:bodyPr>
            <a:normAutofit/>
          </a:bodyPr>
          <a:lstStyle/>
          <a:p>
            <a:r>
              <a:rPr lang="sk-SK" sz="2800" dirty="0"/>
              <a:t>Nadlimitné zákazky </a:t>
            </a:r>
          </a:p>
          <a:p>
            <a:pPr marL="0" indent="0">
              <a:buNone/>
            </a:pPr>
            <a:r>
              <a:rPr lang="sk-SK" sz="2800" dirty="0"/>
              <a:t> Nadlimitné verejné súťaže s využitím elektronického trhoviska </a:t>
            </a:r>
          </a:p>
          <a:p>
            <a:r>
              <a:rPr lang="sk-SK" sz="2800" dirty="0"/>
              <a:t>Podlimitné zákazky s využitím elektronického trhoviska </a:t>
            </a:r>
          </a:p>
          <a:p>
            <a:r>
              <a:rPr lang="sk-SK" sz="2800" dirty="0"/>
              <a:t>Podlimitné zákazky bez využitia elektronického trhoviska </a:t>
            </a:r>
          </a:p>
          <a:p>
            <a:r>
              <a:rPr lang="sk-SK" sz="2800" dirty="0"/>
              <a:t>Zákazky s nízkou hodnotou </a:t>
            </a:r>
          </a:p>
          <a:p>
            <a:r>
              <a:rPr lang="sk-SK" sz="2800" dirty="0"/>
              <a:t>Zákazky, na ktoré sa nevzťahuje pôsobnosť zákona o verejnom obstarávaní </a:t>
            </a:r>
          </a:p>
          <a:p>
            <a:r>
              <a:rPr lang="sk-SK" sz="2800" dirty="0"/>
              <a:t>Výnimky bez ohľadu na finančný limit </a:t>
            </a:r>
          </a:p>
          <a:p>
            <a:r>
              <a:rPr lang="sk-SK" sz="2800" dirty="0"/>
              <a:t>Výnimky v limite podlimitnej zákazky a zákazky s nízkou hodnotou</a:t>
            </a:r>
          </a:p>
        </p:txBody>
      </p:sp>
    </p:spTree>
    <p:extLst>
      <p:ext uri="{BB962C8B-B14F-4D97-AF65-F5344CB8AC3E}">
        <p14:creationId xmlns:p14="http://schemas.microsoft.com/office/powerpoint/2010/main" val="82039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C94DBBA-43A8-4320-906F-07B2AF4F0381}"/>
              </a:ext>
            </a:extLst>
          </p:cNvPr>
          <p:cNvSpPr>
            <a:spLocks noGrp="1"/>
          </p:cNvSpPr>
          <p:nvPr>
            <p:ph type="title"/>
          </p:nvPr>
        </p:nvSpPr>
        <p:spPr/>
        <p:txBody>
          <a:bodyPr>
            <a:normAutofit fontScale="90000"/>
          </a:bodyPr>
          <a:lstStyle/>
          <a:p>
            <a:r>
              <a:rPr lang="sk-SK" dirty="0"/>
              <a:t>Nové finančné limity od 1.1.2019 pre verejných obstarávateľov </a:t>
            </a:r>
          </a:p>
        </p:txBody>
      </p:sp>
      <p:sp>
        <p:nvSpPr>
          <p:cNvPr id="3" name="Zástupný objekt pre obsah 2">
            <a:extLst>
              <a:ext uri="{FF2B5EF4-FFF2-40B4-BE49-F238E27FC236}">
                <a16:creationId xmlns:a16="http://schemas.microsoft.com/office/drawing/2014/main" id="{9789694B-66E1-4EC4-9EF2-A81E3E42D442}"/>
              </a:ext>
            </a:extLst>
          </p:cNvPr>
          <p:cNvSpPr>
            <a:spLocks noGrp="1"/>
          </p:cNvSpPr>
          <p:nvPr>
            <p:ph sz="quarter" idx="1"/>
          </p:nvPr>
        </p:nvSpPr>
        <p:spPr>
          <a:xfrm>
            <a:off x="179512" y="1417638"/>
            <a:ext cx="8507288" cy="4602162"/>
          </a:xfrm>
        </p:spPr>
        <p:txBody>
          <a:bodyPr>
            <a:normAutofit fontScale="85000" lnSpcReduction="20000"/>
          </a:bodyPr>
          <a:lstStyle/>
          <a:p>
            <a:r>
              <a:rPr lang="sk-SK" b="1" dirty="0"/>
              <a:t>Zákazky do 5 000 eur </a:t>
            </a:r>
            <a:r>
              <a:rPr lang="sk-SK" dirty="0"/>
              <a:t>v priebehu kalendárneho roka alebo počas platnosti zmluvy, ak sa zmluva uzatvára na dlhšie obdobie ako jeden kalendárny rok → mimo pôsobnosť ZVO </a:t>
            </a:r>
          </a:p>
          <a:p>
            <a:r>
              <a:rPr lang="sk-SK" b="1" dirty="0"/>
              <a:t>Zákazky s nízkou hodnotou na tovary a služby → od 5 000 eur do 70 000 eur </a:t>
            </a:r>
          </a:p>
          <a:p>
            <a:r>
              <a:rPr lang="sk-SK" b="1" dirty="0"/>
              <a:t>Zákazky s nízkou hodnotou na stavebné práce → od 5 000 eur do 180 000 eur </a:t>
            </a:r>
          </a:p>
          <a:p>
            <a:r>
              <a:rPr lang="sk-SK" dirty="0"/>
              <a:t>Zákazky s nízkou hodnotou na služby podľa prílohy č. 1 k ZVO → od 5 000 eur do 260 000 eur </a:t>
            </a:r>
          </a:p>
          <a:p>
            <a:r>
              <a:rPr lang="sk-SK" b="1" u="sng" dirty="0"/>
              <a:t>Podlimitné zákazky na tovary a služby → od 70 000 eur do 144 000 eur</a:t>
            </a:r>
            <a:r>
              <a:rPr lang="sk-SK" dirty="0"/>
              <a:t>/221 000 eur </a:t>
            </a:r>
          </a:p>
          <a:p>
            <a:r>
              <a:rPr lang="sk-SK" b="1" u="sng" dirty="0"/>
              <a:t>Podlimitné zákazky na stavebné práce → od 180 000 eur </a:t>
            </a:r>
            <a:r>
              <a:rPr lang="sk-SK" dirty="0"/>
              <a:t>do 5 548 000 eur </a:t>
            </a:r>
          </a:p>
          <a:p>
            <a:r>
              <a:rPr lang="sk-SK" dirty="0"/>
              <a:t>Podlimitné zákazky na služby podľa prílohy č. 1 k ZVO → od 260 000 eur do 750 000 eur</a:t>
            </a:r>
          </a:p>
        </p:txBody>
      </p:sp>
    </p:spTree>
    <p:extLst>
      <p:ext uri="{BB962C8B-B14F-4D97-AF65-F5344CB8AC3E}">
        <p14:creationId xmlns:p14="http://schemas.microsoft.com/office/powerpoint/2010/main" val="28746033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A1399A1-ED23-4306-BF19-8C52DA9C30DF}"/>
              </a:ext>
            </a:extLst>
          </p:cNvPr>
          <p:cNvSpPr>
            <a:spLocks noGrp="1"/>
          </p:cNvSpPr>
          <p:nvPr>
            <p:ph type="title"/>
          </p:nvPr>
        </p:nvSpPr>
        <p:spPr/>
        <p:txBody>
          <a:bodyPr>
            <a:normAutofit fontScale="90000"/>
          </a:bodyPr>
          <a:lstStyle/>
          <a:p>
            <a:r>
              <a:rPr lang="sk-SK" dirty="0"/>
              <a:t>Zákazky, na ktoré sa ZVO nevzťahuje – výnimky </a:t>
            </a:r>
          </a:p>
        </p:txBody>
      </p:sp>
      <p:sp>
        <p:nvSpPr>
          <p:cNvPr id="3" name="Zástupný objekt pre obsah 2">
            <a:extLst>
              <a:ext uri="{FF2B5EF4-FFF2-40B4-BE49-F238E27FC236}">
                <a16:creationId xmlns:a16="http://schemas.microsoft.com/office/drawing/2014/main" id="{AABDE15F-3626-426F-87C5-58F2B3797B50}"/>
              </a:ext>
            </a:extLst>
          </p:cNvPr>
          <p:cNvSpPr>
            <a:spLocks noGrp="1"/>
          </p:cNvSpPr>
          <p:nvPr>
            <p:ph sz="quarter" idx="1"/>
          </p:nvPr>
        </p:nvSpPr>
        <p:spPr/>
        <p:txBody>
          <a:bodyPr>
            <a:normAutofit fontScale="77500" lnSpcReduction="20000"/>
          </a:bodyPr>
          <a:lstStyle/>
          <a:p>
            <a:r>
              <a:rPr lang="sk-SK" dirty="0"/>
              <a:t>Kde hľadať výnimky? § 1 ods. 2 až 14 a § 8 ods. 2 ZVO (finančné prostriedky určené na podporu rozvoja vidieka, poľnohospodárskej prvovýroby, potravinárstva, lesného a rybného hospodárstva)</a:t>
            </a:r>
          </a:p>
          <a:p>
            <a:r>
              <a:rPr lang="sk-SK" dirty="0"/>
              <a:t>Výnimky bez ohľadu na finančný limit (napr.): </a:t>
            </a:r>
          </a:p>
          <a:p>
            <a:pPr>
              <a:buFontTx/>
              <a:buChar char="-"/>
            </a:pPr>
            <a:r>
              <a:rPr lang="sk-SK" b="1" dirty="0"/>
              <a:t>nadobúdanie existujúcich stavieb alebo nájom existujúcich stavieb a iných nehnuteľností </a:t>
            </a:r>
          </a:p>
          <a:p>
            <a:pPr>
              <a:buFontTx/>
              <a:buChar char="-"/>
            </a:pPr>
            <a:r>
              <a:rPr lang="sk-SK" dirty="0"/>
              <a:t>in-</a:t>
            </a:r>
            <a:r>
              <a:rPr lang="sk-SK" dirty="0" err="1"/>
              <a:t>house</a:t>
            </a:r>
            <a:r>
              <a:rPr lang="sk-SK" dirty="0"/>
              <a:t> zákazky (tzv. vnútorné obstarávanie) </a:t>
            </a:r>
          </a:p>
          <a:p>
            <a:pPr>
              <a:buFontTx/>
              <a:buChar char="-"/>
            </a:pPr>
            <a:r>
              <a:rPr lang="sk-SK" dirty="0"/>
              <a:t>vysielací čas (rozhlas, TV, internetové vysielanie)</a:t>
            </a:r>
          </a:p>
          <a:p>
            <a:r>
              <a:rPr lang="sk-SK" dirty="0"/>
              <a:t>Výnimky pre podlimitné zákazky a zákazky s nízkou hodnotou (napr.):</a:t>
            </a:r>
          </a:p>
          <a:p>
            <a:pPr marL="0" indent="0">
              <a:buNone/>
            </a:pPr>
            <a:r>
              <a:rPr lang="sk-SK" dirty="0"/>
              <a:t>- činnosť znalca, tlmočníka, prekladateľa</a:t>
            </a:r>
          </a:p>
          <a:p>
            <a:pPr marL="0" indent="0">
              <a:buNone/>
            </a:pPr>
            <a:r>
              <a:rPr lang="sk-SK" dirty="0"/>
              <a:t>- umelecký výkon</a:t>
            </a:r>
          </a:p>
          <a:p>
            <a:pPr marL="0" indent="0">
              <a:buNone/>
            </a:pPr>
            <a:r>
              <a:rPr lang="sk-SK" dirty="0"/>
              <a:t>- </a:t>
            </a:r>
            <a:r>
              <a:rPr lang="sk-SK" b="1" u="sng" dirty="0">
                <a:solidFill>
                  <a:srgbClr val="FF0000"/>
                </a:solidFill>
              </a:rPr>
              <a:t>zákazky zadávané medzi verejnými obstarávateľmi navzájom</a:t>
            </a:r>
          </a:p>
          <a:p>
            <a:pPr marL="0" indent="0">
              <a:buNone/>
            </a:pPr>
            <a:r>
              <a:rPr lang="sk-SK" dirty="0"/>
              <a:t>- </a:t>
            </a:r>
            <a:r>
              <a:rPr lang="sk-SK" b="1" u="sng" dirty="0">
                <a:solidFill>
                  <a:srgbClr val="FF0000"/>
                </a:solidFill>
              </a:rPr>
              <a:t>zákazky, ktorých predpokladaná hodnota je nižšia ako 5 000 eur v priebehu kalendárneho roka alebo počas platnosti zmluvy</a:t>
            </a:r>
          </a:p>
        </p:txBody>
      </p:sp>
    </p:spTree>
    <p:extLst>
      <p:ext uri="{BB962C8B-B14F-4D97-AF65-F5344CB8AC3E}">
        <p14:creationId xmlns:p14="http://schemas.microsoft.com/office/powerpoint/2010/main" val="3960700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9548996-CA26-48B3-BFC0-62FD2E1BC639}"/>
              </a:ext>
            </a:extLst>
          </p:cNvPr>
          <p:cNvSpPr>
            <a:spLocks noGrp="1"/>
          </p:cNvSpPr>
          <p:nvPr>
            <p:ph type="title"/>
          </p:nvPr>
        </p:nvSpPr>
        <p:spPr/>
        <p:txBody>
          <a:bodyPr>
            <a:normAutofit fontScale="90000"/>
          </a:bodyPr>
          <a:lstStyle/>
          <a:p>
            <a:r>
              <a:rPr lang="sk-SK" dirty="0"/>
              <a:t>Niektoré nové výnimky od 1.1.2019 a nová povinnosť ... </a:t>
            </a:r>
          </a:p>
        </p:txBody>
      </p:sp>
      <p:sp>
        <p:nvSpPr>
          <p:cNvPr id="3" name="Zástupný objekt pre obsah 2">
            <a:extLst>
              <a:ext uri="{FF2B5EF4-FFF2-40B4-BE49-F238E27FC236}">
                <a16:creationId xmlns:a16="http://schemas.microsoft.com/office/drawing/2014/main" id="{5102043C-AAD4-4A04-AC5D-D6B0C99DDB5D}"/>
              </a:ext>
            </a:extLst>
          </p:cNvPr>
          <p:cNvSpPr>
            <a:spLocks noGrp="1"/>
          </p:cNvSpPr>
          <p:nvPr>
            <p:ph sz="quarter" idx="1"/>
          </p:nvPr>
        </p:nvSpPr>
        <p:spPr>
          <a:xfrm>
            <a:off x="467544" y="1447800"/>
            <a:ext cx="8219256" cy="4501480"/>
          </a:xfrm>
        </p:spPr>
        <p:txBody>
          <a:bodyPr/>
          <a:lstStyle/>
          <a:p>
            <a:r>
              <a:rPr lang="sk-SK" dirty="0"/>
              <a:t> § 1 ods. 12 písm. q) ZVO: dodanie tovaru, uskutočnenie stavebných prác alebo poskytnutie služby, ktorých </a:t>
            </a:r>
            <a:r>
              <a:rPr lang="sk-SK" b="1" u="sng" dirty="0">
                <a:solidFill>
                  <a:srgbClr val="FF0000"/>
                </a:solidFill>
              </a:rPr>
              <a:t>odberateľom je verejný obstarávateľ a dodávateľom verejný obstarávateľ</a:t>
            </a:r>
            <a:r>
              <a:rPr lang="sk-SK" dirty="0"/>
              <a:t>, ktorý priamo dodáva tovar, uskutočňuje stavebnú prácu alebo poskytuje službu </a:t>
            </a:r>
          </a:p>
          <a:p>
            <a:r>
              <a:rPr lang="sk-SK" dirty="0"/>
              <a:t> povinnosť uverejniť v profile </a:t>
            </a:r>
            <a:r>
              <a:rPr lang="sk-SK" b="1" u="sng" dirty="0">
                <a:solidFill>
                  <a:srgbClr val="FF0000"/>
                </a:solidFill>
              </a:rPr>
              <a:t>súhrnnú správu o zmluvách</a:t>
            </a:r>
            <a:r>
              <a:rPr lang="sk-SK" dirty="0"/>
              <a:t>, so zmluvnými cenami vyššími ako 1 000 eur, ktoré uzavreli za obdobie kalendárneho štvrťroka a na ktoré sa nevzťahuje ZVO (ak neboli zverejnené v CRZ)</a:t>
            </a:r>
          </a:p>
        </p:txBody>
      </p:sp>
    </p:spTree>
    <p:extLst>
      <p:ext uri="{BB962C8B-B14F-4D97-AF65-F5344CB8AC3E}">
        <p14:creationId xmlns:p14="http://schemas.microsoft.com/office/powerpoint/2010/main" val="3141610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B07B23B-76FC-4B15-A556-C4854AA521DE}"/>
              </a:ext>
            </a:extLst>
          </p:cNvPr>
          <p:cNvSpPr>
            <a:spLocks noGrp="1"/>
          </p:cNvSpPr>
          <p:nvPr>
            <p:ph type="title"/>
          </p:nvPr>
        </p:nvSpPr>
        <p:spPr>
          <a:xfrm>
            <a:off x="251520" y="274638"/>
            <a:ext cx="8640960" cy="994122"/>
          </a:xfrm>
        </p:spPr>
        <p:txBody>
          <a:bodyPr>
            <a:normAutofit fontScale="90000"/>
          </a:bodyPr>
          <a:lstStyle/>
          <a:p>
            <a:r>
              <a:rPr lang="sk-SK" dirty="0"/>
              <a:t>Odporúčané pravidlá pri obstarávaní zákaziek, na ktoré sa ZVO nevzťahuje </a:t>
            </a:r>
          </a:p>
        </p:txBody>
      </p:sp>
      <p:sp>
        <p:nvSpPr>
          <p:cNvPr id="3" name="Zástupný objekt pre obsah 2">
            <a:extLst>
              <a:ext uri="{FF2B5EF4-FFF2-40B4-BE49-F238E27FC236}">
                <a16:creationId xmlns:a16="http://schemas.microsoft.com/office/drawing/2014/main" id="{CB20CB04-1A57-4116-AAD5-4494738BD8F1}"/>
              </a:ext>
            </a:extLst>
          </p:cNvPr>
          <p:cNvSpPr>
            <a:spLocks noGrp="1"/>
          </p:cNvSpPr>
          <p:nvPr>
            <p:ph sz="quarter" idx="1"/>
          </p:nvPr>
        </p:nvSpPr>
        <p:spPr>
          <a:xfrm>
            <a:off x="251520" y="1268760"/>
            <a:ext cx="8435280" cy="4751040"/>
          </a:xfrm>
        </p:spPr>
        <p:txBody>
          <a:bodyPr>
            <a:noAutofit/>
          </a:bodyPr>
          <a:lstStyle/>
          <a:p>
            <a:r>
              <a:rPr lang="sk-SK" sz="2400" dirty="0"/>
              <a:t>každé použitie výnimky odporúčame riadne zdôvodniť a podložiť relevantnou dokumentáciou </a:t>
            </a:r>
          </a:p>
          <a:p>
            <a:r>
              <a:rPr lang="sk-SK" sz="2400" dirty="0"/>
              <a:t>v relevantných prípadoch → použiť prieskum trhu → prieskum trhu by mal preukázať, že zákazka, ktorá bude zadaná priamo dodávateľovi je hospodárnejšia oproti ponukám iných dodávateľov zisteným v rámci prieskumu trhu. </a:t>
            </a:r>
          </a:p>
          <a:p>
            <a:r>
              <a:rPr lang="sk-SK" sz="2400" dirty="0"/>
              <a:t>Ako realizovať prieskum trhu?</a:t>
            </a:r>
          </a:p>
          <a:p>
            <a:pPr marL="0" indent="0">
              <a:buNone/>
            </a:pPr>
            <a:r>
              <a:rPr lang="sk-SK" sz="2000" dirty="0"/>
              <a:t>aktuálnu cenovú ponuku hospodárskeho subjektu, v prospech ktorého bude zadaná zákazka v režime výnimky porovnať s cenovými ponukami iných dodávateľov , Ak je to objektívne možné, prijímateľ realizuje prieskum trhu pre účely overenia hospodárnosti tak, že aktuálnu cenovú ponuku hospodárskeho subjektu, v prospech ktorého bude zadaná zákazka v režime výnimky, porovná s cenovými ponukami minimálne ďalších dvoch hospodárskych subjektov → hospodárske subjekty musia byť oprávnené dodávať tovar, poskytovať služby, alebo realizovať stavebné práce, ktoré tvoria predmet zákazky</a:t>
            </a:r>
          </a:p>
        </p:txBody>
      </p:sp>
    </p:spTree>
    <p:extLst>
      <p:ext uri="{BB962C8B-B14F-4D97-AF65-F5344CB8AC3E}">
        <p14:creationId xmlns:p14="http://schemas.microsoft.com/office/powerpoint/2010/main" val="24207543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5EA36AF-7638-412A-B0AD-B35DE25C338F}"/>
              </a:ext>
            </a:extLst>
          </p:cNvPr>
          <p:cNvSpPr>
            <a:spLocks noGrp="1"/>
          </p:cNvSpPr>
          <p:nvPr>
            <p:ph type="title"/>
          </p:nvPr>
        </p:nvSpPr>
        <p:spPr>
          <a:xfrm>
            <a:off x="914400" y="274638"/>
            <a:ext cx="7772400" cy="1714202"/>
          </a:xfrm>
        </p:spPr>
        <p:txBody>
          <a:bodyPr>
            <a:normAutofit fontScale="90000"/>
          </a:bodyPr>
          <a:lstStyle/>
          <a:p>
            <a:r>
              <a:rPr lang="sk-SK" dirty="0"/>
              <a:t>Ako začínam proces verejného obstarávania? → určením predpokladanej hodnoty zákazky (PHZ) </a:t>
            </a:r>
          </a:p>
        </p:txBody>
      </p:sp>
      <p:sp>
        <p:nvSpPr>
          <p:cNvPr id="3" name="Zástupný objekt pre obsah 2">
            <a:extLst>
              <a:ext uri="{FF2B5EF4-FFF2-40B4-BE49-F238E27FC236}">
                <a16:creationId xmlns:a16="http://schemas.microsoft.com/office/drawing/2014/main" id="{425ECB95-6860-4601-B141-3DDB0FACC461}"/>
              </a:ext>
            </a:extLst>
          </p:cNvPr>
          <p:cNvSpPr>
            <a:spLocks noGrp="1"/>
          </p:cNvSpPr>
          <p:nvPr>
            <p:ph sz="quarter" idx="1"/>
          </p:nvPr>
        </p:nvSpPr>
        <p:spPr>
          <a:xfrm>
            <a:off x="251520" y="1988840"/>
            <a:ext cx="8712968" cy="3888432"/>
          </a:xfrm>
        </p:spPr>
        <p:txBody>
          <a:bodyPr>
            <a:normAutofit fontScale="92500" lnSpcReduction="10000"/>
          </a:bodyPr>
          <a:lstStyle/>
          <a:p>
            <a:r>
              <a:rPr lang="sk-SK" dirty="0"/>
              <a:t>PHZ sa určuje ako cena bez dane z pridanej hodnoty s cieľom ustanovenia postupu verejného obstarávania podľa finančných limitov </a:t>
            </a:r>
          </a:p>
          <a:p>
            <a:r>
              <a:rPr lang="sk-SK" dirty="0"/>
              <a:t> PHZ určím na základe údajov a informácií o zákazkách na rovnaký alebo porovnateľný predmet zákazky → CRZ, web  Prieskum trhu → oslovenie vybraných záujemcov so žiadosťou o predloženie cenovej ponuky </a:t>
            </a:r>
          </a:p>
          <a:p>
            <a:r>
              <a:rPr lang="sk-SK" dirty="0"/>
              <a:t>ak je zákazka vnútorne rozdelená na časti, celková PHZ tvorí súčet hodnôt jednotlivých častí zákazky</a:t>
            </a:r>
          </a:p>
          <a:p>
            <a:r>
              <a:rPr lang="sk-SK" dirty="0"/>
              <a:t>povinnosť verejného obstarávateľa v dokumentácii k verejnému obstarávaniu uchovávať aj informácie a podklady, na základe ktorých určil PHZ</a:t>
            </a:r>
          </a:p>
        </p:txBody>
      </p:sp>
    </p:spTree>
    <p:extLst>
      <p:ext uri="{BB962C8B-B14F-4D97-AF65-F5344CB8AC3E}">
        <p14:creationId xmlns:p14="http://schemas.microsoft.com/office/powerpoint/2010/main" val="2141732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A853AFC-DE7D-4472-845A-887B710F0357}"/>
              </a:ext>
            </a:extLst>
          </p:cNvPr>
          <p:cNvSpPr>
            <a:spLocks noGrp="1"/>
          </p:cNvSpPr>
          <p:nvPr>
            <p:ph type="title"/>
          </p:nvPr>
        </p:nvSpPr>
        <p:spPr/>
        <p:txBody>
          <a:bodyPr/>
          <a:lstStyle/>
          <a:p>
            <a:endParaRPr lang="sk-SK" dirty="0"/>
          </a:p>
        </p:txBody>
      </p:sp>
      <p:sp>
        <p:nvSpPr>
          <p:cNvPr id="3" name="Zástupný objekt pre obsah 2">
            <a:extLst>
              <a:ext uri="{FF2B5EF4-FFF2-40B4-BE49-F238E27FC236}">
                <a16:creationId xmlns:a16="http://schemas.microsoft.com/office/drawing/2014/main" id="{6CCD5B27-6A96-4C2F-9ACA-B6203EE2997A}"/>
              </a:ext>
            </a:extLst>
          </p:cNvPr>
          <p:cNvSpPr>
            <a:spLocks noGrp="1"/>
          </p:cNvSpPr>
          <p:nvPr>
            <p:ph sz="quarter" idx="1"/>
          </p:nvPr>
        </p:nvSpPr>
        <p:spPr/>
        <p:txBody>
          <a:bodyPr>
            <a:normAutofit lnSpcReduction="10000"/>
          </a:bodyPr>
          <a:lstStyle/>
          <a:p>
            <a:r>
              <a:rPr lang="sk-SK" dirty="0"/>
              <a:t>zákazku nemožno rozdeliť ani zvoliť spôsob určenia jej predpokladanej hodnoty s cieľom znížiť predpokladanú hodnotu pod finančné limity podľa tohto zákona </a:t>
            </a:r>
          </a:p>
          <a:p>
            <a:r>
              <a:rPr lang="sk-SK" dirty="0"/>
              <a:t>Ako sa posudzuje nedovolené rozdelenie zákazky? </a:t>
            </a:r>
          </a:p>
          <a:p>
            <a:r>
              <a:rPr lang="sk-SK" dirty="0"/>
              <a:t>vecná (predmet zákazky), </a:t>
            </a:r>
          </a:p>
          <a:p>
            <a:r>
              <a:rPr lang="sk-SK" dirty="0"/>
              <a:t>miestna (miesto realizácie zákazky), </a:t>
            </a:r>
          </a:p>
          <a:p>
            <a:r>
              <a:rPr lang="sk-SK" dirty="0"/>
              <a:t>časová súvislosť (zákazky vyhlásené počas určitého vymedzeného obdobia) </a:t>
            </a:r>
          </a:p>
          <a:p>
            <a:r>
              <a:rPr lang="sk-SK" b="1" u="sng" dirty="0">
                <a:solidFill>
                  <a:srgbClr val="FF0000"/>
                </a:solidFill>
              </a:rPr>
              <a:t>Je dôležité si položiť otázku, či bolo možné predvídať opätovnú požiadavku na obstarávanie obdobných tovarov, prác alebo služieb? </a:t>
            </a:r>
          </a:p>
        </p:txBody>
      </p:sp>
    </p:spTree>
    <p:extLst>
      <p:ext uri="{BB962C8B-B14F-4D97-AF65-F5344CB8AC3E}">
        <p14:creationId xmlns:p14="http://schemas.microsoft.com/office/powerpoint/2010/main" val="2536312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13CFCBE-29FA-45EB-B316-211B9956EE58}"/>
              </a:ext>
            </a:extLst>
          </p:cNvPr>
          <p:cNvSpPr>
            <a:spLocks noGrp="1"/>
          </p:cNvSpPr>
          <p:nvPr>
            <p:ph type="title"/>
          </p:nvPr>
        </p:nvSpPr>
        <p:spPr/>
        <p:txBody>
          <a:bodyPr/>
          <a:lstStyle/>
          <a:p>
            <a:r>
              <a:rPr lang="sk-SK" dirty="0"/>
              <a:t>Opis predmetu zákazky </a:t>
            </a:r>
          </a:p>
        </p:txBody>
      </p:sp>
      <p:sp>
        <p:nvSpPr>
          <p:cNvPr id="3" name="Zástupný objekt pre obsah 2">
            <a:extLst>
              <a:ext uri="{FF2B5EF4-FFF2-40B4-BE49-F238E27FC236}">
                <a16:creationId xmlns:a16="http://schemas.microsoft.com/office/drawing/2014/main" id="{BA820895-D6BD-46FF-8DEE-E8AB9D57A7B1}"/>
              </a:ext>
            </a:extLst>
          </p:cNvPr>
          <p:cNvSpPr>
            <a:spLocks noGrp="1"/>
          </p:cNvSpPr>
          <p:nvPr>
            <p:ph sz="quarter" idx="1"/>
          </p:nvPr>
        </p:nvSpPr>
        <p:spPr/>
        <p:txBody>
          <a:bodyPr>
            <a:normAutofit fontScale="85000" lnSpcReduction="10000"/>
          </a:bodyPr>
          <a:lstStyle/>
          <a:p>
            <a:r>
              <a:rPr lang="sk-SK" dirty="0"/>
              <a:t>podrobný opis predmetu zákazky je uvedený v súťažných podkladoch</a:t>
            </a:r>
          </a:p>
          <a:p>
            <a:r>
              <a:rPr lang="sk-SK" dirty="0"/>
              <a:t>Predmet zákazky musí verejný obstarávateľ opísať jednoznačne, úplne a nestranne na základe technických požiadaviek, ktoré zohľadnia požiadavky dostupnosti pre osoby so zdravotným postihnutím a riešenia vhodné pre všetkých užívateľov okrem náležite odôvodnených prípadov; musia byť určené tak, aby bol zabezpečený rovnaký prístup pre všetkých uchádzačov alebo záujemcov a zabezpečená hospodárska súťaž</a:t>
            </a:r>
          </a:p>
          <a:p>
            <a:r>
              <a:rPr lang="sk-SK" dirty="0"/>
              <a:t>§ 42 ods. 3 technické požiadavky sa nesmú odvolávať na konkrétneho výrobcu, výrobný postup, obchodné označenie, patent, typ, oblasť alebo miesto pôvodu alebo výroby, ak by tým dochádzalo k znevýhodneniu alebo k vylúčeniu určitých záujemcov alebo tovarov, ak si to nevyžaduje predmet zákazky; takýto odkaz možno použiť len vtedy, ak nemožno opísať predmet zákazky dostatočne presne a zrozumiteľne, a takýto odkaz musí byť doplnený slovami „</a:t>
            </a:r>
            <a:r>
              <a:rPr lang="sk-SK" b="1" u="sng" dirty="0"/>
              <a:t>alebo ekvivalentný</a:t>
            </a:r>
            <a:r>
              <a:rPr lang="sk-SK" dirty="0"/>
              <a:t>“</a:t>
            </a:r>
          </a:p>
        </p:txBody>
      </p:sp>
    </p:spTree>
    <p:extLst>
      <p:ext uri="{BB962C8B-B14F-4D97-AF65-F5344CB8AC3E}">
        <p14:creationId xmlns:p14="http://schemas.microsoft.com/office/powerpoint/2010/main" val="2889067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E36CCBD-0F6F-496E-8A33-027551B8216A}"/>
              </a:ext>
            </a:extLst>
          </p:cNvPr>
          <p:cNvSpPr>
            <a:spLocks noGrp="1"/>
          </p:cNvSpPr>
          <p:nvPr>
            <p:ph type="title"/>
          </p:nvPr>
        </p:nvSpPr>
        <p:spPr>
          <a:xfrm>
            <a:off x="323528" y="274638"/>
            <a:ext cx="8712968" cy="563562"/>
          </a:xfrm>
        </p:spPr>
        <p:txBody>
          <a:bodyPr>
            <a:normAutofit fontScale="90000"/>
          </a:bodyPr>
          <a:lstStyle/>
          <a:p>
            <a:r>
              <a:rPr lang="it-IT" dirty="0"/>
              <a:t>Register partnerov verejného sektora a VO </a:t>
            </a:r>
            <a:endParaRPr lang="sk-SK" dirty="0"/>
          </a:p>
        </p:txBody>
      </p:sp>
      <p:sp>
        <p:nvSpPr>
          <p:cNvPr id="3" name="Zástupný objekt pre obsah 2">
            <a:extLst>
              <a:ext uri="{FF2B5EF4-FFF2-40B4-BE49-F238E27FC236}">
                <a16:creationId xmlns:a16="http://schemas.microsoft.com/office/drawing/2014/main" id="{41DA4DE7-B54A-490D-A7D7-4FFC21520C37}"/>
              </a:ext>
            </a:extLst>
          </p:cNvPr>
          <p:cNvSpPr>
            <a:spLocks noGrp="1"/>
          </p:cNvSpPr>
          <p:nvPr>
            <p:ph sz="quarter" idx="1"/>
          </p:nvPr>
        </p:nvSpPr>
        <p:spPr>
          <a:xfrm>
            <a:off x="179512" y="838200"/>
            <a:ext cx="8507288" cy="5181600"/>
          </a:xfrm>
        </p:spPr>
        <p:txBody>
          <a:bodyPr>
            <a:normAutofit fontScale="70000" lnSpcReduction="20000"/>
          </a:bodyPr>
          <a:lstStyle/>
          <a:p>
            <a:r>
              <a:rPr lang="sk-SK" b="1" u="sng" dirty="0"/>
              <a:t>Verejný obstarávateľ nesmie uzavrieť zmluvu s uchádzačom, ktorí majú povinnosť zapisovať sa do registra partnerov verejného sektora a nie sú zapísaní v registri partnerov verejného sektora alebo ktorých subdodávatelia alebo subdodávatelia majú povinnosť zapisovať sa do registra a nie sú zapísaní v registri partnerov verejného sektora (§ 11)</a:t>
            </a:r>
            <a:r>
              <a:rPr lang="sk-SK" dirty="0"/>
              <a:t> </a:t>
            </a:r>
          </a:p>
          <a:p>
            <a:r>
              <a:rPr lang="sk-SK" dirty="0"/>
              <a:t>Verejný obstarávateľ môže odstúpiť od zmluvy uzavretej s uchádzačom, ktorý nebol v čase uzavretia zmluvy, rámcovej dohody alebo koncesnej zmluvy zapísaný v registri partnerov verejného sektora alebo ak bol vymazaný z registra partnerov verejného sektora (§ 19). </a:t>
            </a:r>
          </a:p>
          <a:p>
            <a:r>
              <a:rPr lang="sk-SK" dirty="0"/>
              <a:t>Zákon č. 315/2016 Z. z. o registri partnerov verejného sektora a o zmene a doplnení niektorých zákonov </a:t>
            </a:r>
          </a:p>
          <a:p>
            <a:r>
              <a:rPr lang="sk-SK" dirty="0"/>
              <a:t>partnerom verejného sektora, je fyzická osoba alebo právnická osoba, ktorá nie je subjektom verejnej správy a ktorá prijíma finančné prostriedky zo štátneho rozpočtu, z rozpočtu štátneho účelového fondu, z rozpočtu verejnoprávnej inštitúcie, z rozpočtu obce, z rozpočtu vyššieho územného celku, z európskych štrukturálnych a investičných fondov ... </a:t>
            </a:r>
          </a:p>
          <a:p>
            <a:r>
              <a:rPr lang="sk-SK" b="1" u="sng" dirty="0">
                <a:solidFill>
                  <a:srgbClr val="FF0000"/>
                </a:solidFill>
              </a:rPr>
              <a:t>Partnerom verejného sektora nie je ten, komu majú byť jednorazovo poskytnuté finančné prostriedky neprevyšujúce sumu 100 000 eur alebo v úhrne neprevyšujúce sumu 250 000 eur v kalendárnom roku, ak ide o opakujúce sa plnenie; </a:t>
            </a:r>
          </a:p>
          <a:p>
            <a:r>
              <a:rPr lang="sk-SK" b="1" u="sng" dirty="0">
                <a:solidFill>
                  <a:srgbClr val="FF0000"/>
                </a:solidFill>
              </a:rPr>
              <a:t>Ako sa uvedené limity posudzujú? každá zmluva samostatne → nesčítavajú sa finančné objemy zmlúv toho istého dodávateľa</a:t>
            </a:r>
          </a:p>
        </p:txBody>
      </p:sp>
    </p:spTree>
    <p:extLst>
      <p:ext uri="{BB962C8B-B14F-4D97-AF65-F5344CB8AC3E}">
        <p14:creationId xmlns:p14="http://schemas.microsoft.com/office/powerpoint/2010/main" val="1180120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C2FA6F3-72F5-4C92-B271-05B37643EFD7}"/>
              </a:ext>
            </a:extLst>
          </p:cNvPr>
          <p:cNvSpPr>
            <a:spLocks noGrp="1"/>
          </p:cNvSpPr>
          <p:nvPr>
            <p:ph type="title"/>
          </p:nvPr>
        </p:nvSpPr>
        <p:spPr/>
        <p:txBody>
          <a:bodyPr>
            <a:normAutofit fontScale="90000"/>
          </a:bodyPr>
          <a:lstStyle/>
          <a:p>
            <a:r>
              <a:rPr lang="sk-SK" dirty="0"/>
              <a:t>Zákazky s nízkou hodnotou podľa § 117 ZVO </a:t>
            </a:r>
          </a:p>
        </p:txBody>
      </p:sp>
      <p:sp>
        <p:nvSpPr>
          <p:cNvPr id="3" name="Zástupný objekt pre obsah 2">
            <a:extLst>
              <a:ext uri="{FF2B5EF4-FFF2-40B4-BE49-F238E27FC236}">
                <a16:creationId xmlns:a16="http://schemas.microsoft.com/office/drawing/2014/main" id="{E9F2CFB1-51EA-48DE-9402-261F23388E92}"/>
              </a:ext>
            </a:extLst>
          </p:cNvPr>
          <p:cNvSpPr>
            <a:spLocks noGrp="1"/>
          </p:cNvSpPr>
          <p:nvPr>
            <p:ph sz="quarter" idx="1"/>
          </p:nvPr>
        </p:nvSpPr>
        <p:spPr/>
        <p:txBody>
          <a:bodyPr>
            <a:normAutofit fontScale="85000" lnSpcReduction="10000"/>
          </a:bodyPr>
          <a:lstStyle/>
          <a:p>
            <a:endParaRPr lang="sk-SK" dirty="0"/>
          </a:p>
          <a:p>
            <a:r>
              <a:rPr lang="sk-SK" dirty="0"/>
              <a:t>od 1.1.2019 sa limity zvýšili </a:t>
            </a:r>
            <a:r>
              <a:rPr lang="sk-SK" b="1" dirty="0"/>
              <a:t>do 70 000 eur bez DPH v prípade tovarov</a:t>
            </a:r>
            <a:r>
              <a:rPr lang="sk-SK" dirty="0"/>
              <a:t>, </a:t>
            </a:r>
            <a:r>
              <a:rPr lang="sk-SK" b="1" dirty="0"/>
              <a:t>služieb</a:t>
            </a:r>
            <a:r>
              <a:rPr lang="sk-SK" dirty="0"/>
              <a:t>/ </a:t>
            </a:r>
            <a:r>
              <a:rPr lang="sk-SK" b="1" dirty="0"/>
              <a:t>do 180 000 eur v prípade stavebných prác</a:t>
            </a:r>
            <a:r>
              <a:rPr lang="sk-SK" dirty="0"/>
              <a:t>/ do 260 000 eur bez DPH v prípade služieb podľa prílohy č. 1 </a:t>
            </a:r>
          </a:p>
          <a:p>
            <a:r>
              <a:rPr lang="sk-SK" dirty="0"/>
              <a:t>Verejný obstarávateľ je povinný uverejniť v profile </a:t>
            </a:r>
            <a:r>
              <a:rPr lang="sk-SK" b="1" u="sng" dirty="0"/>
              <a:t>súhrnnú správu o zákazkách s nízkymi hodnotami </a:t>
            </a:r>
            <a:r>
              <a:rPr lang="sk-SK" dirty="0"/>
              <a:t>za obdobie kalendárneho štvrťroka do 30 dní po skončení kalendárneho štvrťroka, v ktorej pre každú takúto zákazku uvedie najmä hodnotu zákazky, predmet zákazky a identifikáciu dodávateľa.</a:t>
            </a:r>
          </a:p>
          <a:p>
            <a:r>
              <a:rPr lang="sk-SK" dirty="0"/>
              <a:t>Verejný obstarávateľ nesmie uzavrieť zmluvu s uchádzačom, ktorý nespĺňa podmienky účasti podľa § 32 ods. 1 písm. e) – </a:t>
            </a:r>
            <a:r>
              <a:rPr lang="sk-SK" b="1" dirty="0"/>
              <a:t>oprávnenie dodávať predmet zákazky</a:t>
            </a:r>
            <a:r>
              <a:rPr lang="sk-SK" dirty="0"/>
              <a:t> a f) – </a:t>
            </a:r>
            <a:r>
              <a:rPr lang="sk-SK" b="1" dirty="0"/>
              <a:t>zákaz účasti alebo ak u neho existuje dôvod na vylúčenie</a:t>
            </a:r>
            <a:r>
              <a:rPr lang="sk-SK" dirty="0"/>
              <a:t> podľa § 40 ods. 6 písm. f) – </a:t>
            </a:r>
            <a:r>
              <a:rPr lang="sk-SK" b="1" dirty="0"/>
              <a:t>konflikt záujmov</a:t>
            </a:r>
            <a:r>
              <a:rPr lang="sk-SK" dirty="0"/>
              <a:t>.</a:t>
            </a:r>
          </a:p>
        </p:txBody>
      </p:sp>
    </p:spTree>
    <p:extLst>
      <p:ext uri="{BB962C8B-B14F-4D97-AF65-F5344CB8AC3E}">
        <p14:creationId xmlns:p14="http://schemas.microsoft.com/office/powerpoint/2010/main" val="18276869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objekt pre obsah 2">
            <a:extLst>
              <a:ext uri="{FF2B5EF4-FFF2-40B4-BE49-F238E27FC236}">
                <a16:creationId xmlns:a16="http://schemas.microsoft.com/office/drawing/2014/main" id="{E5E3293F-FBD8-4998-8E9C-B95CE2AC15E7}"/>
              </a:ext>
            </a:extLst>
          </p:cNvPr>
          <p:cNvSpPr>
            <a:spLocks noGrp="1"/>
          </p:cNvSpPr>
          <p:nvPr>
            <p:ph sz="quarter" idx="1"/>
          </p:nvPr>
        </p:nvSpPr>
        <p:spPr>
          <a:xfrm>
            <a:off x="251520" y="332656"/>
            <a:ext cx="8435280" cy="5687144"/>
          </a:xfrm>
        </p:spPr>
        <p:txBody>
          <a:bodyPr/>
          <a:lstStyle/>
          <a:p>
            <a:r>
              <a:rPr lang="sk-SK" dirty="0"/>
              <a:t>e-mailové oslovenie so žiadosťou o predloženie ponuky alebo prieskum cez web </a:t>
            </a:r>
          </a:p>
          <a:p>
            <a:r>
              <a:rPr lang="sk-SK" dirty="0"/>
              <a:t>Prijímateľ osloví minimálne 3 potenciálnych záujemcov alebo identifikuje minimálne 3 potenciálnych dodávateľov (napr. údaje na webových sídlach záujemcov) </a:t>
            </a:r>
          </a:p>
          <a:p>
            <a:r>
              <a:rPr lang="sk-SK" dirty="0"/>
              <a:t>Je možné určiť úspešného uchádzača na základe určenia predpokladanej hodnoty zákazky (ak prijímateľovi neboli predložené tri cenové ponuky, je možné pre účely určenia PHZ použiť aj cenové ponuky identifikované cez webové rozhranie, alebo určiť predpokladanú hodnotu zákazky aj na základe dvoch cenových ponúk)</a:t>
            </a:r>
          </a:p>
        </p:txBody>
      </p:sp>
    </p:spTree>
    <p:extLst>
      <p:ext uri="{BB962C8B-B14F-4D97-AF65-F5344CB8AC3E}">
        <p14:creationId xmlns:p14="http://schemas.microsoft.com/office/powerpoint/2010/main" val="2549117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ECB8B12-3DCF-41EA-9B46-31119C7D044B}"/>
              </a:ext>
            </a:extLst>
          </p:cNvPr>
          <p:cNvSpPr>
            <a:spLocks noGrp="1"/>
          </p:cNvSpPr>
          <p:nvPr>
            <p:ph type="title"/>
          </p:nvPr>
        </p:nvSpPr>
        <p:spPr/>
        <p:txBody>
          <a:bodyPr>
            <a:normAutofit fontScale="90000"/>
          </a:bodyPr>
          <a:lstStyle/>
          <a:p>
            <a:r>
              <a:rPr lang="sk-SK" dirty="0"/>
              <a:t>Zákazky s využitím elektronického trhoviska </a:t>
            </a:r>
          </a:p>
        </p:txBody>
      </p:sp>
      <p:sp>
        <p:nvSpPr>
          <p:cNvPr id="3" name="Zástupný objekt pre obsah 2">
            <a:extLst>
              <a:ext uri="{FF2B5EF4-FFF2-40B4-BE49-F238E27FC236}">
                <a16:creationId xmlns:a16="http://schemas.microsoft.com/office/drawing/2014/main" id="{31ACEFC2-6CCF-474A-A6DB-BA5A1F40B52B}"/>
              </a:ext>
            </a:extLst>
          </p:cNvPr>
          <p:cNvSpPr>
            <a:spLocks noGrp="1"/>
          </p:cNvSpPr>
          <p:nvPr>
            <p:ph sz="quarter" idx="1"/>
          </p:nvPr>
        </p:nvSpPr>
        <p:spPr/>
        <p:txBody>
          <a:bodyPr>
            <a:normAutofit fontScale="77500" lnSpcReduction="20000"/>
          </a:bodyPr>
          <a:lstStyle/>
          <a:p>
            <a:r>
              <a:rPr lang="sk-SK" dirty="0"/>
              <a:t> Elektronické trhovisko je informačný systém verejnej správy, ktorý slúži na zabezpečenie ponuky a nákupu tovarov alebo služieb, bežne dostupných na trhu, a to aukčným postupom. Správcom elektronického trhoviska je Ministerstvo vnútra Slovenskej republiky </a:t>
            </a:r>
          </a:p>
          <a:p>
            <a:r>
              <a:rPr lang="sk-SK" dirty="0"/>
              <a:t>Možnosť použiť trhovisko aj v prípade nadlimitnej verejnej súťaže na nákup tovarov alebo služieb. </a:t>
            </a:r>
          </a:p>
          <a:p>
            <a:r>
              <a:rPr lang="sk-SK" dirty="0"/>
              <a:t>Bežná dostupnosť na trhu, všeobecná úprava v § 2 ods. 5 písm. o) ZVO: - Bežne dostupnými tovarmi, stavebnými prácami alebo službami na trhu sú tovary, stavebné práce alebo služby, ktoré </a:t>
            </a:r>
          </a:p>
          <a:p>
            <a:pPr marL="514350" indent="-514350">
              <a:buAutoNum type="arabicPeriod"/>
            </a:pPr>
            <a:r>
              <a:rPr lang="sk-SK" dirty="0"/>
              <a:t>nie sú vyrábané, dodávané, uskutočňované alebo poskytované na základe špecifických a pre daný prípad jedinečných požiadaviek, </a:t>
            </a:r>
          </a:p>
          <a:p>
            <a:pPr marL="514350" indent="-514350">
              <a:buAutoNum type="arabicPeriod"/>
            </a:pPr>
            <a:r>
              <a:rPr lang="sk-SK" dirty="0"/>
              <a:t>sú ponúkané v podobe, v ktorej sú bez väčších úprav ich vlastností alebo prvkov aj dodané, uskutočnené alebo poskytnuté a zároveň </a:t>
            </a:r>
          </a:p>
          <a:p>
            <a:pPr marL="514350" indent="-514350">
              <a:buAutoNum type="arabicPeriod"/>
            </a:pPr>
            <a:r>
              <a:rPr lang="sk-SK" dirty="0"/>
              <a:t>sú spravidla v podobe, v akej sú dodávané, uskutočňované alebo poskytované pre verejného obstarávateľa a obstarávateľa, dodávané, uskutočňované alebo poskytované aj pre spotrebiteľov a iné osoby na trhu. </a:t>
            </a:r>
          </a:p>
        </p:txBody>
      </p:sp>
    </p:spTree>
    <p:extLst>
      <p:ext uri="{BB962C8B-B14F-4D97-AF65-F5344CB8AC3E}">
        <p14:creationId xmlns:p14="http://schemas.microsoft.com/office/powerpoint/2010/main" val="88726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CE8F93E-A399-4CB3-B212-8EE0C265D0EF}"/>
              </a:ext>
            </a:extLst>
          </p:cNvPr>
          <p:cNvSpPr>
            <a:spLocks noGrp="1"/>
          </p:cNvSpPr>
          <p:nvPr>
            <p:ph type="title"/>
          </p:nvPr>
        </p:nvSpPr>
        <p:spPr>
          <a:xfrm>
            <a:off x="251520" y="274638"/>
            <a:ext cx="8784976" cy="706090"/>
          </a:xfrm>
        </p:spPr>
        <p:txBody>
          <a:bodyPr>
            <a:normAutofit fontScale="90000"/>
          </a:bodyPr>
          <a:lstStyle/>
          <a:p>
            <a:r>
              <a:rPr lang="pt-BR" dirty="0"/>
              <a:t>Bežná dostupnosť a pohľad ÚVO </a:t>
            </a:r>
            <a:endParaRPr lang="sk-SK" dirty="0"/>
          </a:p>
        </p:txBody>
      </p:sp>
      <p:sp>
        <p:nvSpPr>
          <p:cNvPr id="3" name="Zástupný objekt pre obsah 2">
            <a:extLst>
              <a:ext uri="{FF2B5EF4-FFF2-40B4-BE49-F238E27FC236}">
                <a16:creationId xmlns:a16="http://schemas.microsoft.com/office/drawing/2014/main" id="{26B37724-394A-4D33-A69A-3695C162F1FB}"/>
              </a:ext>
            </a:extLst>
          </p:cNvPr>
          <p:cNvSpPr>
            <a:spLocks noGrp="1"/>
          </p:cNvSpPr>
          <p:nvPr>
            <p:ph sz="quarter" idx="1"/>
          </p:nvPr>
        </p:nvSpPr>
        <p:spPr>
          <a:xfrm>
            <a:off x="179512" y="980728"/>
            <a:ext cx="8507288" cy="5039072"/>
          </a:xfrm>
        </p:spPr>
        <p:txBody>
          <a:bodyPr>
            <a:normAutofit/>
          </a:bodyPr>
          <a:lstStyle/>
          <a:p>
            <a:r>
              <a:rPr lang="sk-SK" dirty="0"/>
              <a:t> Bežná dostupnosť a služby → služby intelektuálneho plnenia nie je možné považovať za bežne dostupné → od 1.1.2019 úprava priamo v ZVO </a:t>
            </a:r>
          </a:p>
          <a:p>
            <a:r>
              <a:rPr lang="sk-SK" dirty="0"/>
              <a:t>Bežná dostupnosť a stavebné práce → zákazky na stavebné práce, ktoré sú realizované na základe projektovej dokumentácie nie sú bežne dostupné → od 1.1.2019 všetky stavebné práce nie sú bežne dostupné </a:t>
            </a:r>
          </a:p>
          <a:p>
            <a:r>
              <a:rPr lang="sk-SK" dirty="0"/>
              <a:t>Novela ZVO účinná od 1.11.2017 → v prípade bežne dostupných tovarov, služieb a stavebných prác </a:t>
            </a:r>
            <a:r>
              <a:rPr lang="sk-SK" b="1" u="sng" dirty="0"/>
              <a:t>je využitie elektronického trhoviska dobrovoľné</a:t>
            </a:r>
            <a:r>
              <a:rPr lang="sk-SK" dirty="0"/>
              <a:t> → prijímateľ postupuje podlimitným postupom s využitím e-trhoviska alebo podlimitným postupom bez využitia e-trhoviska !!!</a:t>
            </a:r>
          </a:p>
        </p:txBody>
      </p:sp>
    </p:spTree>
    <p:extLst>
      <p:ext uri="{BB962C8B-B14F-4D97-AF65-F5344CB8AC3E}">
        <p14:creationId xmlns:p14="http://schemas.microsoft.com/office/powerpoint/2010/main" val="10260297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AC0C614-6B55-4DA1-B818-BF013A9F603B}"/>
              </a:ext>
            </a:extLst>
          </p:cNvPr>
          <p:cNvSpPr>
            <a:spLocks noGrp="1"/>
          </p:cNvSpPr>
          <p:nvPr>
            <p:ph type="title"/>
          </p:nvPr>
        </p:nvSpPr>
        <p:spPr>
          <a:xfrm>
            <a:off x="914400" y="274638"/>
            <a:ext cx="7772400" cy="706090"/>
          </a:xfrm>
        </p:spPr>
        <p:txBody>
          <a:bodyPr>
            <a:normAutofit fontScale="90000"/>
          </a:bodyPr>
          <a:lstStyle/>
          <a:p>
            <a:r>
              <a:rPr lang="sk-SK" dirty="0"/>
              <a:t>Konflikt záujmov</a:t>
            </a:r>
          </a:p>
        </p:txBody>
      </p:sp>
      <p:sp>
        <p:nvSpPr>
          <p:cNvPr id="3" name="Zástupný objekt pre obsah 2">
            <a:extLst>
              <a:ext uri="{FF2B5EF4-FFF2-40B4-BE49-F238E27FC236}">
                <a16:creationId xmlns:a16="http://schemas.microsoft.com/office/drawing/2014/main" id="{86A4B2ED-6F25-4A32-A2A1-214FC8974EAD}"/>
              </a:ext>
            </a:extLst>
          </p:cNvPr>
          <p:cNvSpPr>
            <a:spLocks noGrp="1"/>
          </p:cNvSpPr>
          <p:nvPr>
            <p:ph sz="quarter" idx="1"/>
          </p:nvPr>
        </p:nvSpPr>
        <p:spPr>
          <a:xfrm>
            <a:off x="251520" y="980728"/>
            <a:ext cx="8435280" cy="5039072"/>
          </a:xfrm>
        </p:spPr>
        <p:txBody>
          <a:bodyPr>
            <a:normAutofit/>
          </a:bodyPr>
          <a:lstStyle/>
          <a:p>
            <a:r>
              <a:rPr lang="sk-SK" sz="3200" dirty="0"/>
              <a:t>ak je zainteresovanou osobou člen komisie na vyhodnotenie ponúk </a:t>
            </a:r>
          </a:p>
          <a:p>
            <a:r>
              <a:rPr lang="sk-SK" sz="3200" dirty="0"/>
              <a:t>člen štatutárneho orgánu úspešného uchádzača/zamestnanec úspešného uchádzača je blízkou osobou podľa § 116 a § 117 Občianskeho zákonníka vo vzťahu k zainteresovanej osobe</a:t>
            </a:r>
          </a:p>
          <a:p>
            <a:r>
              <a:rPr lang="sk-SK" sz="3200" dirty="0"/>
              <a:t>zainteresovaná osoba vystupuje v čase prípravy a realizácie verejného obstarávania na strane verejného obstarávateľa a zároveň na strane uchádzača</a:t>
            </a:r>
          </a:p>
        </p:txBody>
      </p:sp>
    </p:spTree>
    <p:extLst>
      <p:ext uri="{BB962C8B-B14F-4D97-AF65-F5344CB8AC3E}">
        <p14:creationId xmlns:p14="http://schemas.microsoft.com/office/powerpoint/2010/main" val="17743591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3019C6F-62E1-4073-B02A-7ABDC988AC24}"/>
              </a:ext>
            </a:extLst>
          </p:cNvPr>
          <p:cNvSpPr>
            <a:spLocks noGrp="1"/>
          </p:cNvSpPr>
          <p:nvPr>
            <p:ph type="title"/>
          </p:nvPr>
        </p:nvSpPr>
        <p:spPr>
          <a:xfrm>
            <a:off x="323528" y="188640"/>
            <a:ext cx="8640960" cy="720080"/>
          </a:xfrm>
        </p:spPr>
        <p:txBody>
          <a:bodyPr>
            <a:normAutofit fontScale="90000"/>
          </a:bodyPr>
          <a:lstStyle/>
          <a:p>
            <a:r>
              <a:rPr lang="sk-SK" dirty="0"/>
              <a:t>Zistenia ku konfliktu záujmov </a:t>
            </a:r>
          </a:p>
        </p:txBody>
      </p:sp>
      <p:sp>
        <p:nvSpPr>
          <p:cNvPr id="3" name="Zástupný objekt pre obsah 2">
            <a:extLst>
              <a:ext uri="{FF2B5EF4-FFF2-40B4-BE49-F238E27FC236}">
                <a16:creationId xmlns:a16="http://schemas.microsoft.com/office/drawing/2014/main" id="{1D5C7358-CA95-40A2-B663-F1B338D9F4C6}"/>
              </a:ext>
            </a:extLst>
          </p:cNvPr>
          <p:cNvSpPr>
            <a:spLocks noGrp="1"/>
          </p:cNvSpPr>
          <p:nvPr>
            <p:ph sz="quarter" idx="1"/>
          </p:nvPr>
        </p:nvSpPr>
        <p:spPr>
          <a:xfrm>
            <a:off x="323528" y="908720"/>
            <a:ext cx="8363272" cy="5111080"/>
          </a:xfrm>
        </p:spPr>
        <p:txBody>
          <a:bodyPr>
            <a:normAutofit fontScale="92500"/>
          </a:bodyPr>
          <a:lstStyle/>
          <a:p>
            <a:r>
              <a:rPr lang="sk-SK" dirty="0"/>
              <a:t>člen komisie na vyhodnotenie ponúk, ktorý zároveň pripravoval časť súťažných podkladov, je konateľom subdodávateľa úspešného uchádzača </a:t>
            </a:r>
          </a:p>
          <a:p>
            <a:r>
              <a:rPr lang="sk-SK" dirty="0"/>
              <a:t>osoba poskytujúca podpornú činnosť vo verejnom obstarávaní obci (verejnému obstarávateľovi) bola prepojená s úspešným uchádzačom (telefónne číslo uvedené vo výzve na predkladanie ponúk a súťažných podkladoch bolo rovnaké ako kontaktné telefónne číslo úspešného uchádzača + konateľ úspešného uchádza sa podieľal na vypracovaní výkazu výmer v súťažných podkladoch)</a:t>
            </a:r>
          </a:p>
          <a:p>
            <a:r>
              <a:rPr lang="sk-SK" dirty="0"/>
              <a:t>predseda komisie verejného obstarávateľa a zároveň odborne spôsobilá osoba na verejné obstarávanie, ktorá pripravovala súťažné podklady, bola zároveň zamestnancom úspešného uchádzača</a:t>
            </a:r>
          </a:p>
        </p:txBody>
      </p:sp>
    </p:spTree>
    <p:extLst>
      <p:ext uri="{BB962C8B-B14F-4D97-AF65-F5344CB8AC3E}">
        <p14:creationId xmlns:p14="http://schemas.microsoft.com/office/powerpoint/2010/main" val="12434831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objekt pre obsah 2">
            <a:extLst>
              <a:ext uri="{FF2B5EF4-FFF2-40B4-BE49-F238E27FC236}">
                <a16:creationId xmlns:a16="http://schemas.microsoft.com/office/drawing/2014/main" id="{26CC6EB4-4A3D-4DEF-A6F9-ED678498257D}"/>
              </a:ext>
            </a:extLst>
          </p:cNvPr>
          <p:cNvSpPr>
            <a:spLocks noGrp="1"/>
          </p:cNvSpPr>
          <p:nvPr>
            <p:ph sz="quarter" idx="1"/>
          </p:nvPr>
        </p:nvSpPr>
        <p:spPr>
          <a:xfrm>
            <a:off x="251520" y="332656"/>
            <a:ext cx="8435280" cy="5687144"/>
          </a:xfrm>
        </p:spPr>
        <p:txBody>
          <a:bodyPr>
            <a:normAutofit/>
          </a:bodyPr>
          <a:lstStyle/>
          <a:p>
            <a:pPr marL="0" indent="0" algn="ctr">
              <a:buNone/>
            </a:pPr>
            <a:endParaRPr lang="sk-SK" dirty="0"/>
          </a:p>
          <a:p>
            <a:pPr marL="0" indent="0" algn="ctr">
              <a:buNone/>
            </a:pPr>
            <a:endParaRPr lang="sk-SK" dirty="0"/>
          </a:p>
          <a:p>
            <a:pPr marL="0" indent="0" algn="ctr">
              <a:buNone/>
            </a:pPr>
            <a:endParaRPr lang="sk-SK" dirty="0"/>
          </a:p>
          <a:p>
            <a:pPr marL="0" indent="0" algn="ctr">
              <a:buNone/>
            </a:pPr>
            <a:endParaRPr lang="sk-SK" dirty="0"/>
          </a:p>
          <a:p>
            <a:pPr marL="0" indent="0" algn="ctr">
              <a:buNone/>
            </a:pPr>
            <a:r>
              <a:rPr lang="sk-SK" sz="4400" dirty="0"/>
              <a:t>Ďakujem za pozornosť</a:t>
            </a:r>
          </a:p>
          <a:p>
            <a:pPr marL="0" indent="0" algn="ctr">
              <a:buNone/>
            </a:pPr>
            <a:r>
              <a:rPr lang="sk-SK" sz="4400" dirty="0"/>
              <a:t>Ing. Zuzana Zemčáková</a:t>
            </a:r>
          </a:p>
          <a:p>
            <a:pPr marL="0" indent="0" algn="ctr">
              <a:buNone/>
            </a:pPr>
            <a:r>
              <a:rPr lang="sk-SK" sz="4400" dirty="0"/>
              <a:t>0905298434</a:t>
            </a:r>
          </a:p>
        </p:txBody>
      </p:sp>
    </p:spTree>
    <p:extLst>
      <p:ext uri="{BB962C8B-B14F-4D97-AF65-F5344CB8AC3E}">
        <p14:creationId xmlns:p14="http://schemas.microsoft.com/office/powerpoint/2010/main" val="24341623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jetok">
  <a:themeElements>
    <a:clrScheme name="Občiansky">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Majetok">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ajetok">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362</TotalTime>
  <Words>1917</Words>
  <Application>Microsoft Office PowerPoint</Application>
  <PresentationFormat>Prezentácia na obrazovke (4:3)</PresentationFormat>
  <Paragraphs>101</Paragraphs>
  <Slides>19</Slides>
  <Notes>0</Notes>
  <HiddenSlides>0</HiddenSlides>
  <MMClips>0</MMClips>
  <ScaleCrop>false</ScaleCrop>
  <HeadingPairs>
    <vt:vector size="6" baseType="variant">
      <vt:variant>
        <vt:lpstr>Použité písma</vt:lpstr>
      </vt:variant>
      <vt:variant>
        <vt:i4>4</vt:i4>
      </vt:variant>
      <vt:variant>
        <vt:lpstr>Motív</vt:lpstr>
      </vt:variant>
      <vt:variant>
        <vt:i4>1</vt:i4>
      </vt:variant>
      <vt:variant>
        <vt:lpstr>Nadpisy snímok</vt:lpstr>
      </vt:variant>
      <vt:variant>
        <vt:i4>19</vt:i4>
      </vt:variant>
    </vt:vector>
  </HeadingPairs>
  <TitlesOfParts>
    <vt:vector size="24" baseType="lpstr">
      <vt:lpstr>Calibri</vt:lpstr>
      <vt:lpstr>Franklin Gothic Book</vt:lpstr>
      <vt:lpstr>Perpetua</vt:lpstr>
      <vt:lpstr>Wingdings 2</vt:lpstr>
      <vt:lpstr>Majetok</vt:lpstr>
      <vt:lpstr>Centrum podpory regionálneho rozvoja Mesto Vranov nad Topľou </vt:lpstr>
      <vt:lpstr>VO</vt:lpstr>
      <vt:lpstr>Prezentácia programu PowerPoint</vt:lpstr>
      <vt:lpstr>Zákazky z pohľadu finančných limitov </vt:lpstr>
      <vt:lpstr>Nové finančné limity od 1.1.2019 pre verejných obstarávateľov </vt:lpstr>
      <vt:lpstr>Zákazky, na ktoré sa ZVO nevzťahuje – výnimky </vt:lpstr>
      <vt:lpstr>Niektoré nové výnimky od 1.1.2019 a nová povinnosť ... </vt:lpstr>
      <vt:lpstr>Odporúčané pravidlá pri obstarávaní zákaziek, na ktoré sa ZVO nevzťahuje </vt:lpstr>
      <vt:lpstr>Ako začínam proces verejného obstarávania? → určením predpokladanej hodnoty zákazky (PHZ) </vt:lpstr>
      <vt:lpstr>Prezentácia programu PowerPoint</vt:lpstr>
      <vt:lpstr>Opis predmetu zákazky </vt:lpstr>
      <vt:lpstr>Register partnerov verejného sektora a VO </vt:lpstr>
      <vt:lpstr>Zákazky s nízkou hodnotou podľa § 117 ZVO </vt:lpstr>
      <vt:lpstr>Prezentácia programu PowerPoint</vt:lpstr>
      <vt:lpstr>Zákazky s využitím elektronického trhoviska </vt:lpstr>
      <vt:lpstr>Bežná dostupnosť a pohľad ÚVO </vt:lpstr>
      <vt:lpstr>Konflikt záujmov</vt:lpstr>
      <vt:lpstr>Zistenia ku konfliktu záujmov </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Centrum podpory regionálneho rozvoja Mesto Vranov nad Topľou</dc:title>
  <dc:creator>Admin</dc:creator>
  <cp:lastModifiedBy>Zuzana Zemčáková</cp:lastModifiedBy>
  <cp:revision>34</cp:revision>
  <dcterms:created xsi:type="dcterms:W3CDTF">2017-12-17T20:45:50Z</dcterms:created>
  <dcterms:modified xsi:type="dcterms:W3CDTF">2019-07-17T07:02:07Z</dcterms:modified>
</cp:coreProperties>
</file>