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5" r:id="rId3"/>
    <p:sldId id="276" r:id="rId4"/>
    <p:sldId id="277" r:id="rId5"/>
    <p:sldId id="278" r:id="rId6"/>
    <p:sldId id="279" r:id="rId7"/>
    <p:sldId id="287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8" r:id="rId16"/>
    <p:sldId id="274" r:id="rId17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19B9-9ABE-4140-8FCA-2C0D0033A181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EE1075-9269-43C4-ADE5-9CA3EE0AF642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EE1075-9269-43C4-ADE5-9CA3EE0AF642}" type="slidenum">
              <a:rPr lang="sk-SK" smtClean="0"/>
              <a:pPr/>
              <a:t>16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44073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ĺžni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ĺžnik 12"/>
          <p:cNvSpPr/>
          <p:nvPr/>
        </p:nvSpPr>
        <p:spPr>
          <a:xfrm>
            <a:off x="65313" y="43378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/>
              <a:t>Kliknite sem a upravte štýl predlohy podnadpisov.</a:t>
            </a:r>
            <a:endParaRPr kumimoji="0" lang="en-US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179512" y="5805264"/>
            <a:ext cx="4752528" cy="824136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sk-SK" dirty="0"/>
              <a:t>Realizované vďaka finančnej podpore Úradu podpredsedu vlády SR pre investície a informatizáciu a v súvislosti s realizáciou aktivít podľa schváleného Akčného plánu rozvoja okresu Vranov nad Topľou.</a:t>
            </a:r>
          </a:p>
        </p:txBody>
      </p:sp>
      <p:sp>
        <p:nvSpPr>
          <p:cNvPr id="7" name="Obdĺžni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pic>
        <p:nvPicPr>
          <p:cNvPr id="1026" name="Picture 2" descr="C:\Users\Admin\Desktop\Školenie AP\header (1)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5695950"/>
            <a:ext cx="1257300" cy="1162050"/>
          </a:xfrm>
          <a:prstGeom prst="rect">
            <a:avLst/>
          </a:prstGeom>
          <a:noFill/>
        </p:spPr>
      </p:pic>
      <p:pic>
        <p:nvPicPr>
          <p:cNvPr id="14" name="Obrázok 13">
            <a:extLst>
              <a:ext uri="{FF2B5EF4-FFF2-40B4-BE49-F238E27FC236}">
                <a16:creationId xmlns:a16="http://schemas.microsoft.com/office/drawing/2014/main" id="{6AB246F2-41FC-47A8-ACB0-8DB8BDB8C5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55846" y="5805264"/>
            <a:ext cx="2801637" cy="65570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dirty="0"/>
              <a:t>Realizované vďaka finančnej podpore Úradu vlády Slovenskej republiky a v súvislosti s realizáciou aktivít podľa schváleného Akčného plánu rozvoja okresu Vranov nad Topľou.</a:t>
            </a:r>
          </a:p>
          <a:p>
            <a:endParaRPr lang="sk-SK" dirty="0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sk-SK" dirty="0"/>
              <a:t>Kliknite sem a upravte štýly predlohy textu.</a:t>
            </a:r>
          </a:p>
          <a:p>
            <a:pPr lvl="1" eaLnBrk="1" latinLnBrk="0" hangingPunct="1"/>
            <a:r>
              <a:rPr lang="sk-SK" dirty="0"/>
              <a:t>Druhá úroveň</a:t>
            </a:r>
          </a:p>
          <a:p>
            <a:pPr lvl="2" eaLnBrk="1" latinLnBrk="0" hangingPunct="1"/>
            <a:r>
              <a:rPr lang="sk-SK" dirty="0"/>
              <a:t>Tretia úroveň</a:t>
            </a:r>
          </a:p>
          <a:p>
            <a:pPr lvl="3" eaLnBrk="1" latinLnBrk="0" hangingPunct="1"/>
            <a:r>
              <a:rPr lang="sk-SK" dirty="0"/>
              <a:t>Štvrtá úroveň</a:t>
            </a:r>
          </a:p>
          <a:p>
            <a:pPr lvl="4" eaLnBrk="1" latinLnBrk="0" hangingPunct="1"/>
            <a:r>
              <a:rPr lang="sk-SK" dirty="0"/>
              <a:t>Piata úroveň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ĺžni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ĺžni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sk-SK"/>
          </a:p>
        </p:txBody>
      </p:sp>
      <p:sp>
        <p:nvSpPr>
          <p:cNvPr id="7" name="Obdĺžni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/>
              <a:t>Kliknite sem a upravte štýly predlohy textu.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ĺžni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Obdĺžni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ĺžni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/>
              <a:t>Ak chcete pridať obrázok, kliknite na ikonu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sk-SK"/>
              <a:t>Kliknite sem a upravte štýly predlohy textu.</a:t>
            </a:r>
          </a:p>
          <a:p>
            <a:pPr lvl="1" eaLnBrk="1" latinLnBrk="0" hangingPunct="1"/>
            <a:r>
              <a:rPr lang="sk-SK"/>
              <a:t>Druhá úroveň</a:t>
            </a:r>
          </a:p>
          <a:p>
            <a:pPr lvl="2" eaLnBrk="1" latinLnBrk="0" hangingPunct="1"/>
            <a:r>
              <a:rPr lang="sk-SK"/>
              <a:t>Tretia úroveň</a:t>
            </a:r>
          </a:p>
          <a:p>
            <a:pPr lvl="3" eaLnBrk="1" latinLnBrk="0" hangingPunct="1"/>
            <a:r>
              <a:rPr lang="sk-SK"/>
              <a:t>Štvrtá úroveň</a:t>
            </a:r>
          </a:p>
          <a:p>
            <a:pPr lvl="4" eaLnBrk="1" latinLnBrk="0" hangingPunct="1"/>
            <a:r>
              <a:rPr lang="sk-SK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8E51F070-A91B-4829-BEED-DE1493B9E7D3}" type="datetimeFigureOut">
              <a:rPr lang="sk-SK" smtClean="0"/>
              <a:pPr/>
              <a:t>17. 7. 2019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6D69C0ED-E852-49A7-996A-DCA7552BBD5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ĺžnik 7"/>
          <p:cNvSpPr/>
          <p:nvPr userDrawn="1"/>
        </p:nvSpPr>
        <p:spPr>
          <a:xfrm>
            <a:off x="65314" y="33391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sk-SK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sk-SK" dirty="0"/>
              <a:t>Kliknite sem a upravte štýly predlohy textu.</a:t>
            </a:r>
          </a:p>
          <a:p>
            <a:pPr lvl="1" eaLnBrk="1" latinLnBrk="0" hangingPunct="1"/>
            <a:r>
              <a:rPr kumimoji="0" lang="sk-SK" dirty="0"/>
              <a:t>Druhá úroveň</a:t>
            </a:r>
          </a:p>
          <a:p>
            <a:pPr lvl="2" eaLnBrk="1" latinLnBrk="0" hangingPunct="1"/>
            <a:r>
              <a:rPr kumimoji="0" lang="sk-SK" dirty="0"/>
              <a:t>Tretia úroveň</a:t>
            </a:r>
          </a:p>
          <a:p>
            <a:pPr lvl="3" eaLnBrk="1" latinLnBrk="0" hangingPunct="1"/>
            <a:r>
              <a:rPr kumimoji="0" lang="sk-SK" dirty="0"/>
              <a:t>Štvrtá úroveň</a:t>
            </a:r>
          </a:p>
          <a:p>
            <a:pPr lvl="4" eaLnBrk="1" latinLnBrk="0" hangingPunct="1"/>
            <a:r>
              <a:rPr kumimoji="0" lang="sk-SK" dirty="0"/>
              <a:t>Piata úroveň</a:t>
            </a:r>
            <a:endParaRPr kumimoji="0" lang="en-US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251520" y="6172200"/>
            <a:ext cx="432048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1"/>
                </a:solidFill>
              </a:defRPr>
            </a:lvl1pPr>
          </a:lstStyle>
          <a:p>
            <a:r>
              <a:rPr lang="sk-SK" b="1" dirty="0"/>
              <a:t>Realizované vďaka finančnej podpore Úradu podpredsedu vlády SR pre investície a informatizáciu a v súvislosti s realizáciou aktivít podľa schváleného Akčného plánu rozvoja okresu Vranov nad Topľou.</a:t>
            </a:r>
          </a:p>
          <a:p>
            <a:endParaRPr lang="sk-SK" dirty="0"/>
          </a:p>
        </p:txBody>
      </p:sp>
      <p:pic>
        <p:nvPicPr>
          <p:cNvPr id="11" name="Picture 2" descr="C:\Users\Admin\Desktop\Školenie AP\header (1)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24328" y="5877272"/>
            <a:ext cx="1257300" cy="1162050"/>
          </a:xfrm>
          <a:prstGeom prst="rect">
            <a:avLst/>
          </a:prstGeom>
          <a:noFill/>
        </p:spPr>
      </p:pic>
      <p:pic>
        <p:nvPicPr>
          <p:cNvPr id="12" name="Obrázok 11">
            <a:extLst>
              <a:ext uri="{FF2B5EF4-FFF2-40B4-BE49-F238E27FC236}">
                <a16:creationId xmlns:a16="http://schemas.microsoft.com/office/drawing/2014/main" id="{6AB246F2-41FC-47A8-ACB0-8DB8BDB8C5E8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626587" y="6019800"/>
            <a:ext cx="2801637" cy="65570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ro.vicepremier.gov.s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nro@vicepremier.gov.sk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212976"/>
            <a:ext cx="8280920" cy="2592288"/>
          </a:xfrm>
        </p:spPr>
        <p:txBody>
          <a:bodyPr>
            <a:normAutofit fontScale="85000" lnSpcReduction="20000"/>
          </a:bodyPr>
          <a:lstStyle/>
          <a:p>
            <a:r>
              <a:rPr lang="sk-SK" dirty="0"/>
              <a:t> </a:t>
            </a:r>
            <a:r>
              <a:rPr lang="sk-SK" sz="4800" b="1" i="1" dirty="0">
                <a:solidFill>
                  <a:schemeClr val="tx1"/>
                </a:solidFill>
              </a:rPr>
              <a:t>Pracovné stretnutie</a:t>
            </a:r>
          </a:p>
          <a:p>
            <a:r>
              <a:rPr lang="sk-SK" sz="4800" b="1" i="1" dirty="0">
                <a:solidFill>
                  <a:schemeClr val="tx1"/>
                </a:solidFill>
              </a:rPr>
              <a:t>12.7.2019</a:t>
            </a:r>
          </a:p>
          <a:p>
            <a:endParaRPr lang="sk-SK" dirty="0">
              <a:solidFill>
                <a:schemeClr val="tx1"/>
              </a:solidFill>
            </a:endParaRPr>
          </a:p>
          <a:p>
            <a:r>
              <a:rPr lang="sk-SK" dirty="0">
                <a:solidFill>
                  <a:schemeClr val="tx1"/>
                </a:solidFill>
              </a:rPr>
              <a:t>Realizovaný vďaka finančnej podpore Úradu vlády Slovenskej republiky a v súvislosti s realizáciou aktivít podľa schváleného Akčného plánu rozvoja okresu Vranov nad Topľou</a:t>
            </a:r>
            <a:endParaRPr lang="sk-SK" b="1" dirty="0">
              <a:solidFill>
                <a:schemeClr val="tx1"/>
              </a:solidFill>
            </a:endParaRPr>
          </a:p>
          <a:p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1556792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sk-SK" dirty="0"/>
              <a:t>Centrum podpory regionálneho rozvoja</a:t>
            </a:r>
            <a:br>
              <a:rPr lang="sk-SK" dirty="0"/>
            </a:br>
            <a:r>
              <a:rPr lang="sk-SK" dirty="0"/>
              <a:t>Mesto Vranov nad Topľou</a:t>
            </a:r>
            <a:br>
              <a:rPr lang="sk-SK" dirty="0"/>
            </a:br>
            <a:endParaRPr lang="sk-SK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5E5226-D15B-43F2-8A87-1137EFB47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cap="all" dirty="0"/>
              <a:t>ZMLUVA </a:t>
            </a:r>
            <a:br>
              <a:rPr lang="sk-SK" dirty="0"/>
            </a:br>
            <a:r>
              <a:rPr lang="sk-SK" b="1" dirty="0"/>
              <a:t>o poskytnutí regionálneho príspevku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E45D875-8125-413B-8A37-014490C2F72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Regionálny príspevok sa poskytuje prijímateľovi po doručení žiadosti prijímateľa o vykonanie platby na formulári zverejnenom na webovom sídle poskytovateľa </a:t>
            </a:r>
            <a:r>
              <a:rPr lang="sk-SK" u="sng" dirty="0">
                <a:hlinkClick r:id="rId2"/>
              </a:rPr>
              <a:t>www.nro.vicepremier.gov.sk</a:t>
            </a:r>
            <a:endParaRPr lang="sk-SK" u="sng" dirty="0"/>
          </a:p>
          <a:p>
            <a:r>
              <a:rPr lang="sk-SK" dirty="0"/>
              <a:t>Oprávnené výdavky každej položky žiadosti o vykonanie platby tvorí regionálny príspevok a vlastné zdroje prijímateľa. </a:t>
            </a:r>
          </a:p>
          <a:p>
            <a:r>
              <a:rPr lang="sk-SK" dirty="0"/>
              <a:t>Prijímateľ predkladá prvú žiadosť o vykonanie platby na aktuálny rozpočtový rok najneskôr do </a:t>
            </a:r>
            <a:r>
              <a:rPr lang="sk-SK" b="1" dirty="0">
                <a:solidFill>
                  <a:srgbClr val="FF0000"/>
                </a:solidFill>
              </a:rPr>
              <a:t>15 dní </a:t>
            </a:r>
            <a:r>
              <a:rPr lang="sk-SK" dirty="0"/>
              <a:t>od dňa nadobudnutia účinnosti zmluvy alebo </a:t>
            </a:r>
            <a:r>
              <a:rPr lang="sk-SK" b="1" dirty="0">
                <a:solidFill>
                  <a:srgbClr val="FF0000"/>
                </a:solidFill>
              </a:rPr>
              <a:t>do 15 dní od ukončenia procesu verejného obstarávania</a:t>
            </a:r>
          </a:p>
        </p:txBody>
      </p:sp>
    </p:spTree>
    <p:extLst>
      <p:ext uri="{BB962C8B-B14F-4D97-AF65-F5344CB8AC3E}">
        <p14:creationId xmlns:p14="http://schemas.microsoft.com/office/powerpoint/2010/main" val="87953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55B6609-A840-40BA-AF6E-2F818FA903B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363272" cy="5615136"/>
          </a:xfrm>
        </p:spPr>
        <p:txBody>
          <a:bodyPr/>
          <a:lstStyle/>
          <a:p>
            <a:r>
              <a:rPr lang="sk-SK" dirty="0"/>
              <a:t>Žiadosť o vykonanie platby na aktuálny rozpočtový rok prijímateľ predkladá </a:t>
            </a:r>
            <a:r>
              <a:rPr lang="sk-SK" b="1" dirty="0">
                <a:solidFill>
                  <a:srgbClr val="FF0000"/>
                </a:solidFill>
              </a:rPr>
              <a:t>najneskôr 30. septembra  príslušného roka</a:t>
            </a:r>
            <a:r>
              <a:rPr lang="sk-SK" dirty="0"/>
              <a:t>. V prípade, že hrozí riziko nedodržania uvedených termínov podľa tohto odseku zmluvy, prijímateľ je povinný zaslať poskytovateľovi navrhovaný harmonogram predkladania žiadostí o vykonanie platby spolu s </a:t>
            </a:r>
            <a:r>
              <a:rPr lang="sk-SK"/>
              <a:t>jeho odôvodnením</a:t>
            </a:r>
            <a:endParaRPr lang="sk-SK" dirty="0"/>
          </a:p>
          <a:p>
            <a:r>
              <a:rPr lang="sk-SK" dirty="0"/>
              <a:t>Prijímateľ je povinný použiť poskytnutý regionálny príspevok výlučne na účel uvedený v</a:t>
            </a:r>
            <a:r>
              <a:rPr lang="sk-SK" b="1" dirty="0">
                <a:solidFill>
                  <a:srgbClr val="FF0000"/>
                </a:solidFill>
              </a:rPr>
              <a:t> Prílohe č. 1 zmluvy </a:t>
            </a:r>
            <a:r>
              <a:rPr lang="sk-SK" dirty="0"/>
              <a:t>s jeho odôvodnením. </a:t>
            </a:r>
          </a:p>
          <a:p>
            <a:r>
              <a:rPr lang="sk-SK" dirty="0"/>
              <a:t>Začiatok oprávneného </a:t>
            </a:r>
            <a:r>
              <a:rPr lang="sk-SK" dirty="0" err="1"/>
              <a:t>obdobia:od</a:t>
            </a:r>
            <a:r>
              <a:rPr lang="sk-SK" dirty="0"/>
              <a:t> 1. januára roku schválenia žiadosti o poskytnutie regionálneho príspevok alebo od 1. januára roku nadobudnutia účinnosti ročných priorít, v rámci ktorých bol projekt schválený</a:t>
            </a:r>
          </a:p>
        </p:txBody>
      </p:sp>
    </p:spTree>
    <p:extLst>
      <p:ext uri="{BB962C8B-B14F-4D97-AF65-F5344CB8AC3E}">
        <p14:creationId xmlns:p14="http://schemas.microsoft.com/office/powerpoint/2010/main" val="2751262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9BE3AB9-BCF6-4AC8-A231-83A5991909B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435280" cy="5687144"/>
          </a:xfrm>
        </p:spPr>
        <p:txBody>
          <a:bodyPr>
            <a:normAutofit lnSpcReduction="10000"/>
          </a:bodyPr>
          <a:lstStyle/>
          <a:p>
            <a:r>
              <a:rPr lang="sk-SK" dirty="0"/>
              <a:t>použitie najneskôr:</a:t>
            </a:r>
          </a:p>
          <a:p>
            <a:pPr>
              <a:buFontTx/>
              <a:buChar char="-"/>
            </a:pPr>
            <a:r>
              <a:rPr lang="sk-SK" dirty="0"/>
              <a:t>do 31. decembra roku, v ktorom bol regionálny príspevok poskytnutý, ak</a:t>
            </a:r>
            <a:r>
              <a:rPr lang="sk-SK" b="1" dirty="0"/>
              <a:t> </a:t>
            </a:r>
            <a:r>
              <a:rPr lang="sk-SK" dirty="0"/>
              <a:t>bol poskytnutý vo forme bežného transferu do 31. júla príslušného roku, </a:t>
            </a:r>
          </a:p>
          <a:p>
            <a:pPr>
              <a:buFontTx/>
              <a:buChar char="-"/>
            </a:pPr>
            <a:r>
              <a:rPr lang="sk-SK" dirty="0"/>
              <a:t>do 31. marca roku nasledujúceho po roku, v ktorom bol regionálny príspevok rozvrhnutý a poskytnutý, ak bol poskytnutý vo forme bežného transferu po 1.</a:t>
            </a:r>
            <a:r>
              <a:rPr lang="sk-SK" b="1" dirty="0"/>
              <a:t> </a:t>
            </a:r>
            <a:r>
              <a:rPr lang="sk-SK" dirty="0"/>
              <a:t>auguste príslušného rozpočtového roku, s výnimkou miezd, platov a ostatných osobných vyrovnaní a odmien vyplácaných na základe dohôd o prácach vykonávaných mimo pracovného pomeru, ktoré je možné použiť len do 31. decembra príslušného rozpočtového roku,</a:t>
            </a:r>
          </a:p>
          <a:p>
            <a:pPr>
              <a:buFontTx/>
              <a:buChar char="-"/>
            </a:pPr>
            <a:r>
              <a:rPr lang="sk-SK" dirty="0">
                <a:solidFill>
                  <a:srgbClr val="FF0000"/>
                </a:solidFill>
              </a:rPr>
              <a:t>do 31. decembra druhého roku nasledujúceho po roku, v ktorom bol regionálny príspevok poskytnutý, ak bol poskytnutý vo forme kapitálového transferu. </a:t>
            </a:r>
          </a:p>
          <a:p>
            <a:pPr>
              <a:buFontTx/>
              <a:buChar char="-"/>
            </a:pPr>
            <a:endParaRPr lang="sk-SK" dirty="0"/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00084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C218C9-9D38-4373-92EE-1E231AB8F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634082"/>
          </a:xfrm>
        </p:spPr>
        <p:txBody>
          <a:bodyPr>
            <a:normAutofit fontScale="90000"/>
          </a:bodyPr>
          <a:lstStyle/>
          <a:p>
            <a:r>
              <a:rPr lang="sk-SK" dirty="0"/>
              <a:t>Vyúčtovanie RP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D933F0E-6125-4D29-9A59-7CFF3105BE7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07504" y="908720"/>
            <a:ext cx="8579296" cy="5111080"/>
          </a:xfrm>
        </p:spPr>
        <p:txBody>
          <a:bodyPr>
            <a:normAutofit/>
          </a:bodyPr>
          <a:lstStyle/>
          <a:p>
            <a:pPr lvl="0"/>
            <a:r>
              <a:rPr lang="sk-SK" sz="2800" dirty="0"/>
              <a:t>Prijímateľ je povinný vyúčtovanie predložiť najneskôr:</a:t>
            </a:r>
          </a:p>
          <a:p>
            <a:pPr lvl="1"/>
            <a:r>
              <a:rPr lang="sk-SK" sz="2800" dirty="0">
                <a:solidFill>
                  <a:srgbClr val="FF0000"/>
                </a:solidFill>
              </a:rPr>
              <a:t>do 31. januára </a:t>
            </a:r>
            <a:r>
              <a:rPr lang="sk-SK" sz="2800" dirty="0"/>
              <a:t>roku nasledujúceho po roku, v ktorom bol regionálny príspevok poskytnutý, ak bol poskytnutý do 31. júla príslušného rozpočtového roku, a to každoročne, až do vyúčtovania všetkých poskytnutých finančných prostriedkov;</a:t>
            </a:r>
          </a:p>
          <a:p>
            <a:pPr lvl="1"/>
            <a:r>
              <a:rPr lang="sk-SK" sz="2800" dirty="0">
                <a:solidFill>
                  <a:srgbClr val="FF0000"/>
                </a:solidFill>
              </a:rPr>
              <a:t>do 15. apríla </a:t>
            </a:r>
            <a:r>
              <a:rPr lang="sk-SK" sz="2800" dirty="0"/>
              <a:t>roku nasledujúceho po roku, v ktorom bol regionálny príspevok poskytnutý, ak bol poskytnutý po 1. auguste príslušného rozpočtového roku, a to každoročne až do vyúčtovania všetkých poskytnutých finančných prostriedkov</a:t>
            </a:r>
          </a:p>
        </p:txBody>
      </p:sp>
    </p:spTree>
    <p:extLst>
      <p:ext uri="{BB962C8B-B14F-4D97-AF65-F5344CB8AC3E}">
        <p14:creationId xmlns:p14="http://schemas.microsoft.com/office/powerpoint/2010/main" val="2580802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060D6F-204F-4356-AFF4-A0C7F5237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sk-SK" dirty="0"/>
              <a:t>Vyúčtovanie 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EC18E6C-5BB4-44BB-8ECF-CA4A4C6CE51E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51520" y="838200"/>
            <a:ext cx="8435280" cy="51816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sk-SK" sz="2800" dirty="0"/>
              <a:t>tvorí:</a:t>
            </a:r>
          </a:p>
          <a:p>
            <a:pPr lvl="1"/>
            <a:r>
              <a:rPr lang="sk-SK" dirty="0"/>
              <a:t>vecné vyhodnotenie realizácie projektu,</a:t>
            </a:r>
          </a:p>
          <a:p>
            <a:pPr lvl="1"/>
            <a:r>
              <a:rPr lang="sk-SK" dirty="0"/>
              <a:t>finančné vyúčtovanie použitia regionálneho príspevku,</a:t>
            </a:r>
          </a:p>
          <a:p>
            <a:pPr lvl="1"/>
            <a:r>
              <a:rPr lang="sk-SK" dirty="0"/>
              <a:t>prehľad vykonaných verejných obstarávaní v rámci projektu.</a:t>
            </a:r>
          </a:p>
          <a:p>
            <a:pPr lvl="1"/>
            <a:r>
              <a:rPr lang="sk-SK" dirty="0"/>
              <a:t>Súčasťou vyúčtovania je tiež:</a:t>
            </a:r>
            <a:endParaRPr lang="sk-SK" b="1" dirty="0"/>
          </a:p>
          <a:p>
            <a:pPr lvl="0"/>
            <a:r>
              <a:rPr lang="sk-SK" sz="2800" dirty="0"/>
              <a:t>vyčíslenie čistých výnosov, ak relevantné,</a:t>
            </a:r>
            <a:endParaRPr lang="sk-SK" sz="2800" b="1" dirty="0"/>
          </a:p>
          <a:p>
            <a:pPr lvl="0"/>
            <a:r>
              <a:rPr lang="sk-SK" sz="2800" dirty="0"/>
              <a:t>písomné potvrdenie (resp. vyhlásenie) štatutárneho zástupcu prijímateľa o formálnej a vecnej správnosti vyúčtovania,</a:t>
            </a:r>
            <a:endParaRPr lang="sk-SK" sz="2800" b="1" dirty="0"/>
          </a:p>
          <a:p>
            <a:pPr lvl="0"/>
            <a:r>
              <a:rPr lang="sk-SK" sz="2800" dirty="0"/>
              <a:t>uvedenie miesta, kde sa originály dokladov súvisiace s poskytnutým regionálnym príspevok u prijímateľa nachádzajú;</a:t>
            </a:r>
            <a:endParaRPr lang="sk-SK" sz="2800" b="1" dirty="0"/>
          </a:p>
          <a:p>
            <a:pPr lvl="0"/>
            <a:r>
              <a:rPr lang="sk-SK" sz="2800" dirty="0"/>
              <a:t>doklad o odvedení výnosov z poskytnutých prostriedkov poskytovateľovi, ak</a:t>
            </a:r>
            <a:r>
              <a:rPr lang="sk-SK" sz="2800" b="1" dirty="0"/>
              <a:t> </a:t>
            </a:r>
            <a:r>
              <a:rPr lang="sk-SK" sz="2800" dirty="0"/>
              <a:t>relevantné,</a:t>
            </a:r>
            <a:endParaRPr lang="sk-SK" sz="2800" b="1" dirty="0"/>
          </a:p>
          <a:p>
            <a:pPr lvl="0"/>
            <a:r>
              <a:rPr lang="sk-SK" sz="2800" dirty="0"/>
              <a:t>doklad o vrátení nevyčerpaného regionálneho príspevku poskytovateľovi, ak relevantné.</a:t>
            </a:r>
            <a:endParaRPr lang="sk-SK" sz="2800" b="1" dirty="0"/>
          </a:p>
        </p:txBody>
      </p:sp>
    </p:spTree>
    <p:extLst>
      <p:ext uri="{BB962C8B-B14F-4D97-AF65-F5344CB8AC3E}">
        <p14:creationId xmlns:p14="http://schemas.microsoft.com/office/powerpoint/2010/main" val="523088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913366-31C2-40CC-964D-5A4F43B71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78E57E9-6D45-441C-A892-39390F195BC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sk-SK" sz="2800" dirty="0"/>
              <a:t>Ak je naplnenie účelu podporeného projektu podľa prílohy č. 1 posudzované na základe ukazovateľa „počet priamo podporených pracovných miest“, prijímateľ predkladá vecné vyhodnotenie realizácie projektu aj po vyúčtovaní všetkých finančných prostriedkov, a to:</a:t>
            </a:r>
          </a:p>
          <a:p>
            <a:pPr lvl="1"/>
            <a:r>
              <a:rPr lang="sk-SK" dirty="0"/>
              <a:t>do 30 dní po uplynutí jedného roka od ukončenia realizácie aktivít projektu, ak regionálny príspevok nebol poskytnutý podľa Schémy na podporu lokálnej zamestnanosti (DM 14/2017) (ďalej len „schéma DM 14/2017“);</a:t>
            </a:r>
          </a:p>
          <a:p>
            <a:pPr lvl="1"/>
            <a:r>
              <a:rPr lang="sk-SK" dirty="0"/>
              <a:t>každoročne do 31. decembra až do uplynutia troch rokov od obsadenia plánovaného počtu pracovných miest, ak regionálny príspevok bol poskytnutý podľa schémy DM 14/2017.</a:t>
            </a:r>
          </a:p>
          <a:p>
            <a:pPr lvl="0"/>
            <a:r>
              <a:rPr lang="sk-SK" sz="2800" u="sng" dirty="0"/>
              <a:t>Všetky formuláre potrebné k predloženiu vyúčtovania zverejňuje poskytovateľ na svojom webovom sídle www.nro.vicepremier.gov.sk. </a:t>
            </a:r>
            <a:endParaRPr lang="sk-SK" sz="2800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6224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2EF5FC-D5DB-42C2-B296-F466D6B4C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sk-SK" dirty="0"/>
              <a:t>Niektoré VZP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CAF2CEF-87EF-4978-B646-41568F0F769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23528" y="620688"/>
            <a:ext cx="8363272" cy="5399112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sk-SK" dirty="0"/>
              <a:t>Prijímateľ je povinný pri informovaní médií o podporenom projekte a pri podujatiach konaných v súvislosti s týmto projektom, alebo pri propagácii projektu uviesť, že bol realizovaný s finančnou podporou Úradu podpredsedu vlády SR pre investície a informatizáciu, a to uvedením nasledovného textu: „Realizované s finančnou podporou Úradu podpredsedu vlády SR pre investície a informatizáciu – program Podpora najmenej rozvinutých okresov“ a loga Úradu podpredsedu vlády SR pre investície a informatizáciu. Rovnakým spôsobom prijímateľ označí aj dokumenty, ktoré sú výstupom projektu. </a:t>
            </a:r>
          </a:p>
          <a:p>
            <a:pPr lvl="1"/>
            <a:r>
              <a:rPr lang="sk-SK" dirty="0"/>
              <a:t>Prijímateľ je povinný minimálne 10 dní pred realizáciou podujatia v rámci podporeného projektu poslať pozvánku alebo oznámenie o uskutočnení podujatia s uvedením programu, termínu a miesta realizácie na e-mailovú adresu </a:t>
            </a:r>
            <a:r>
              <a:rPr lang="sk-SK" u="sng" dirty="0">
                <a:hlinkClick r:id="rId2"/>
              </a:rPr>
              <a:t>nro@vicepremier.gov.sk</a:t>
            </a:r>
            <a:r>
              <a:rPr lang="sk-SK" dirty="0"/>
              <a:t>, v ktorom uvedie číslo zmluvy. Pozvánka musí byť zreteľne označená textom: „</a:t>
            </a:r>
            <a:r>
              <a:rPr lang="sk-SK" dirty="0">
                <a:solidFill>
                  <a:srgbClr val="FF0000"/>
                </a:solidFill>
              </a:rPr>
              <a:t>Realizované s finančnou podporou Úradu podpredsedu vlády SR pre investície a informatizáciu – program Podpora najmenej rozvinutých okresov“ a logom Úradu podpredsedu vlády SR pre investície a informatizáciu.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529317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45969E0-5740-4946-A4ED-412D5B1472B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435280" cy="5831160"/>
          </a:xfrm>
        </p:spPr>
        <p:txBody>
          <a:bodyPr/>
          <a:lstStyle/>
          <a:p>
            <a:r>
              <a:rPr lang="sk-SK" dirty="0"/>
              <a:t>Oprávnené výdavky projektu sa členia na bežné a kapitálové. Sú zadelené do skupín, ktorých označenie vychádza zo syntetických účtov rámcovej účtovej osnovy platných v sústave podvojného účtovníctva v súlade s príslušným opatrením Ministerstva financií SR v zmysle § 4 odseku 2 zákona o účtovníctve.</a:t>
            </a:r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r>
              <a:rPr lang="sk-SK" b="1" dirty="0">
                <a:solidFill>
                  <a:srgbClr val="FF0000"/>
                </a:solidFill>
              </a:rPr>
              <a:t>BV</a:t>
            </a:r>
          </a:p>
          <a:p>
            <a:pPr marL="0" indent="0">
              <a:buNone/>
            </a:pPr>
            <a:r>
              <a:rPr lang="sk-SK" b="1" dirty="0">
                <a:solidFill>
                  <a:srgbClr val="FF0000"/>
                </a:solidFill>
              </a:rPr>
              <a:t>KV</a:t>
            </a:r>
          </a:p>
        </p:txBody>
      </p:sp>
    </p:spTree>
    <p:extLst>
      <p:ext uri="{BB962C8B-B14F-4D97-AF65-F5344CB8AC3E}">
        <p14:creationId xmlns:p14="http://schemas.microsoft.com/office/powerpoint/2010/main" val="1439474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2B3AED-163A-47A6-95BA-0F9FA49C6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563562"/>
          </a:xfrm>
        </p:spPr>
        <p:txBody>
          <a:bodyPr>
            <a:normAutofit fontScale="90000"/>
          </a:bodyPr>
          <a:lstStyle/>
          <a:p>
            <a:r>
              <a:rPr lang="sk-SK" dirty="0"/>
              <a:t>Povinnosť VO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BAED638-44A8-46F5-8E5F-28274D38E85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23528" y="692696"/>
            <a:ext cx="8363272" cy="5327104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predloží  poskytovateľovi kompletnú dokumentáciu k verejnému obstarávaniu vo fáze pred podpisom zmluvy s úspešným uchádzačom v prípade </a:t>
            </a:r>
            <a:r>
              <a:rPr lang="sk-SK" b="1" dirty="0"/>
              <a:t>nadlimitných zákaziek</a:t>
            </a:r>
            <a:r>
              <a:rPr lang="sk-SK" dirty="0"/>
              <a:t>, a to po vyhodnotení ponúk a ukončení revíznych postupov. </a:t>
            </a:r>
          </a:p>
          <a:p>
            <a:r>
              <a:rPr lang="sk-SK" b="1" dirty="0"/>
              <a:t>najneskôr do  30. septembra príslušného roka</a:t>
            </a:r>
            <a:r>
              <a:rPr lang="sk-SK" dirty="0"/>
              <a:t>, v ktorom má byť regionálny príspevok prijímateľovi poskytnutý. </a:t>
            </a:r>
          </a:p>
          <a:p>
            <a:r>
              <a:rPr lang="sk-SK" b="1" dirty="0"/>
              <a:t>zákazky s nízkou hodnotou </a:t>
            </a:r>
            <a:r>
              <a:rPr lang="sk-SK" dirty="0"/>
              <a:t>zašle poskytovateľovi spolu so žiadosťou o vykonanie platby dokumentáciu z verejného obstarávania. Po overení dodržania postupov pri verejnom obstarávaní poskytovateľ uhradí finančné prostriedky prijímateľovi do 30 dní od doručenia žiadosti o vykonanie platby. </a:t>
            </a:r>
          </a:p>
          <a:p>
            <a:r>
              <a:rPr lang="sk-SK" dirty="0"/>
              <a:t>V prípade </a:t>
            </a:r>
            <a:r>
              <a:rPr lang="sk-SK" b="1" dirty="0"/>
              <a:t>podlimitných zákaziek </a:t>
            </a:r>
            <a:r>
              <a:rPr lang="sk-SK" dirty="0"/>
              <a:t>poskytovateľ vykoná kontrolu po podpise zmluvy s úspešným uchádzačom. Po overení dodržania postupov pri verejnom obstarávaní poskytovateľ uhradí finančné prostriedky prijímateľovi do 30 dní od doručenia žiadosti o vykonanie platby.</a:t>
            </a:r>
          </a:p>
        </p:txBody>
      </p:sp>
    </p:spTree>
    <p:extLst>
      <p:ext uri="{BB962C8B-B14F-4D97-AF65-F5344CB8AC3E}">
        <p14:creationId xmlns:p14="http://schemas.microsoft.com/office/powerpoint/2010/main" val="1612656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8783CB3-78CD-461F-A4F1-5B37C341EAE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363272" cy="5759152"/>
          </a:xfrm>
        </p:spPr>
        <p:txBody>
          <a:bodyPr>
            <a:normAutofit fontScale="92500"/>
          </a:bodyPr>
          <a:lstStyle/>
          <a:p>
            <a:r>
              <a:rPr lang="sk-SK" dirty="0"/>
              <a:t>V prípade zadávania zákazky s využitím elektronického trhoviska sa dokumentácia predkladá vo fáze po vygenerovaní výslednej zmluvy príslušným elektronickým informačným systémom, po jej zverejnení v zmysle zákona o slobode informácií (pokiaľ ide o povinnú osobu podľa zákona o  slobode informácií), pričom zmluva je už platná a účinná (ak zmluva neobsahuje odkladaciu podmienku účinnosti)</a:t>
            </a:r>
          </a:p>
          <a:p>
            <a:r>
              <a:rPr lang="sk-SK" dirty="0"/>
              <a:t>Ak poskytovateľ nezistí porušenie pravidiel a postupov verejného obstarávania, ktoré mali alebo mohli mať vplyv na výsledok verejného obstarávania, resp. poskytovateľ pri vecnej kontrole nezistí nesúlad predmetu obstarávania, návrhu zmluvných podmienok a iných údajov so zmluvou, v správe z kontroly poskytovateľ vyjadrí súhlas s uhradením finančných prostriedkov prijímateľovi.</a:t>
            </a:r>
          </a:p>
          <a:p>
            <a:r>
              <a:rPr lang="sk-SK" dirty="0"/>
              <a:t>Ak sú poukázané finančné prostriedky nižšie ako suma uvedená v žiadosti o vykonanie platby, poskytovateľ zašle prijímateľovi zdôvodnenie.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2078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19BB12-2731-4AC9-AA4B-04B2D3512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63562"/>
          </a:xfrm>
        </p:spPr>
        <p:txBody>
          <a:bodyPr>
            <a:normAutofit fontScale="90000"/>
          </a:bodyPr>
          <a:lstStyle/>
          <a:p>
            <a:r>
              <a:rPr lang="sk-SK" dirty="0"/>
              <a:t>Zmeny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9AA32A5-68DE-4752-B29A-68DE3DD3BB8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5536" y="838200"/>
            <a:ext cx="8291264" cy="5181600"/>
          </a:xfrm>
        </p:spPr>
        <p:txBody>
          <a:bodyPr>
            <a:normAutofit fontScale="92500" lnSpcReduction="10000"/>
          </a:bodyPr>
          <a:lstStyle/>
          <a:p>
            <a:pPr marL="320040" lvl="1" indent="0">
              <a:buNone/>
            </a:pPr>
            <a:r>
              <a:rPr lang="sk-SK" dirty="0"/>
              <a:t>Zmena účelu, uvedeného v Článku I odseku 1 zmluvy, na ktorý bol regionálny príspevok poskytnutý nie je prípustná, ostatné zmeny (podstatné alebo nepodstatné) sú prípustné, iba ak nedôjde k zmene účelu projektu.</a:t>
            </a:r>
          </a:p>
          <a:p>
            <a:pPr marL="320040" lvl="1" indent="0">
              <a:buNone/>
            </a:pPr>
            <a:r>
              <a:rPr lang="sk-SK" dirty="0"/>
              <a:t>Nepodstatnou zmenou je zmena podmienok použitia regionálneho príspevku, pri ktorých nedochádza k zmene v spôsobe čerpania regionálneho príspevku. Týka sa  najmä zmeny:</a:t>
            </a:r>
          </a:p>
          <a:p>
            <a:pPr lvl="0"/>
            <a:r>
              <a:rPr lang="sk-SK" sz="2800" dirty="0"/>
              <a:t>štatutárneho orgánu prijímateľa;</a:t>
            </a:r>
            <a:endParaRPr lang="sk-SK" sz="2400" dirty="0"/>
          </a:p>
          <a:p>
            <a:pPr lvl="0"/>
            <a:r>
              <a:rPr lang="sk-SK" sz="2800" dirty="0"/>
              <a:t>sídla prijímateľa;</a:t>
            </a:r>
            <a:endParaRPr lang="sk-SK" sz="2400" dirty="0"/>
          </a:p>
          <a:p>
            <a:pPr lvl="0"/>
            <a:r>
              <a:rPr lang="sk-SK" sz="2800" dirty="0"/>
              <a:t>bankového spojenia prijímateľa.</a:t>
            </a:r>
            <a:endParaRPr lang="sk-SK" sz="2400" dirty="0"/>
          </a:p>
          <a:p>
            <a:r>
              <a:rPr lang="sk-SK" sz="2800" dirty="0"/>
              <a:t>Ak ide o nepodstatnú zmenu, prijímateľ je povinný doručiť poskytovateľovi písomné oznámenie o zmene najneskôr do 14 dní odo dňa, keď k zmene došlo. Súčasťou oznámenia podľa predchádzajúcej vety je doklad preukazujúci predmetnú zmenu.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38888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F55D3CD-E0C3-4BCF-A647-97440C8312D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420472" cy="5796136"/>
          </a:xfrm>
        </p:spPr>
        <p:txBody>
          <a:bodyPr>
            <a:normAutofit lnSpcReduction="10000"/>
          </a:bodyPr>
          <a:lstStyle/>
          <a:p>
            <a:pPr lvl="1"/>
            <a:r>
              <a:rPr lang="sk-SK" dirty="0"/>
              <a:t>Podstatnou zmenou je najmä:</a:t>
            </a:r>
          </a:p>
          <a:p>
            <a:pPr lvl="0"/>
            <a:r>
              <a:rPr lang="sk-SK" sz="2800" dirty="0"/>
              <a:t>zmena rozdelenia celkových oprávnených výdavkov a regionálneho príspevku na kapitálové a bežné výdavky uvedené v rámcovom rozpočte projektu uvedenom v  odseku 8 Prílohy č.1 zmluvy;</a:t>
            </a:r>
          </a:p>
          <a:p>
            <a:pPr lvl="1"/>
            <a:r>
              <a:rPr lang="sk-SK" dirty="0"/>
              <a:t>Ak ide o podstatnú zmenu, prijímateľ je povinný bezodkladne písomne požiadať poskytovateľa o schválenie zmeny. Písomná žiadosť prijímateľa musí byť odôvodnená a prijímateľ v nej musí preukázať, že prijatím navrhovanej zmeny nedôjde k prekročeniu celkovej výšky regionálneho príspevku podľa Článku 1 odseku 1 zmluvy, ktorý má byť prijímateľovi poskytnutý. O zmene rozhoduje poskytovateľ formou dodatku. </a:t>
            </a:r>
          </a:p>
          <a:p>
            <a:pPr lvl="1"/>
            <a:r>
              <a:rPr lang="sk-SK" dirty="0"/>
              <a:t>V prípade pochybností prijímateľa o tom, či je zmena nepodstatná alebo podstatná, je povinný požiadať o stanovisko poskytovateľa. Stanovisko poskytovateľa je pre prijímateľa záväzné. </a:t>
            </a:r>
          </a:p>
        </p:txBody>
      </p:sp>
    </p:spTree>
    <p:extLst>
      <p:ext uri="{BB962C8B-B14F-4D97-AF65-F5344CB8AC3E}">
        <p14:creationId xmlns:p14="http://schemas.microsoft.com/office/powerpoint/2010/main" val="1582856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AD5DA4E-0783-42DB-821F-4181BF734C3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5536" y="260648"/>
            <a:ext cx="8291264" cy="5759152"/>
          </a:xfrm>
        </p:spPr>
        <p:txBody>
          <a:bodyPr>
            <a:normAutofit/>
          </a:bodyPr>
          <a:lstStyle/>
          <a:p>
            <a:r>
              <a:rPr lang="sk-SK" dirty="0"/>
              <a:t>Prijímateľ je povinný vrátiť poskytovateľovi všetky výnosy (rozdiel medzi čistým úrokom vzniknutým zo sumy prideleného regionálneho príspevku po odpočítaní alikvotnej časti poplatku za vedenie účtu prijímateľa, prípadne celého poplatku) z finančných prostriedkov, ktoré boli pripísané na jeho účet, nakoľko tieto sú príjmom štátneho rozpočtu Slovenskej republiky v zmysle ustanovenia § 7 odseku 1 písm. m) zákona o rozpočtových pravidlách. Prijímateľ vráti výnosy na účet poskytovateľa IBAN SK74 8180 0000 0070 0055 7134 s uvedením variabilného - symbolu „08číslozmluvyrok“ najneskôr do 5-tich dní odo dňa určeného na vyúčtovanie </a:t>
            </a:r>
          </a:p>
        </p:txBody>
      </p:sp>
    </p:spTree>
    <p:extLst>
      <p:ext uri="{BB962C8B-B14F-4D97-AF65-F5344CB8AC3E}">
        <p14:creationId xmlns:p14="http://schemas.microsoft.com/office/powerpoint/2010/main" val="852696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CA88EE0-6112-4197-904C-5686E058397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79512" y="260648"/>
            <a:ext cx="8507288" cy="5759152"/>
          </a:xfrm>
        </p:spPr>
        <p:txBody>
          <a:bodyPr>
            <a:normAutofit lnSpcReduction="10000"/>
          </a:bodyPr>
          <a:lstStyle/>
          <a:p>
            <a:r>
              <a:rPr lang="sk-SK" dirty="0"/>
              <a:t>Ak realizáciou projektu nedôjde k naplneniu merateľného ukazovateľa podľa odseku 6 prílohy č. 1 zmluvy, prijímateľ je povinný túto skutočnosť odôvodniť v správe o realizácii projektu podľa odseku 8.2. psím. a) VZP. </a:t>
            </a:r>
          </a:p>
          <a:p>
            <a:r>
              <a:rPr lang="sk-SK" dirty="0"/>
              <a:t>Prijímateľ je povinný vrátiť finančné prostriedky podľa odsekov 10.3. a ž 10.5. VZP do 15 dní odo dňa doručenia písomnej výzvy poskytovateľa na vrátenie regionálneho príspevku, v ktorej vyčísli aj presnú výšku finančných prostriedkov.</a:t>
            </a:r>
          </a:p>
          <a:p>
            <a:r>
              <a:rPr lang="sk-SK" dirty="0"/>
              <a:t>Prijímateľ je povinný oznámiť poskytovateľovi všetky zmeny a skutočnosti, ktoré majú vplyv alebo súvisia s plnením zmluvy alebo sa jej akýmkoľvek spôsobom týkajú alebo môžu týkať, a to aj v prípade ak má prijímateľ čo i len pochybnosť o dodržiavaní svojich záväzkov vyplývajúcich zo zmluvy, a to do 5-tich pracovných dní odo dňa ich vzniku.</a:t>
            </a:r>
          </a:p>
        </p:txBody>
      </p:sp>
    </p:spTree>
    <p:extLst>
      <p:ext uri="{BB962C8B-B14F-4D97-AF65-F5344CB8AC3E}">
        <p14:creationId xmlns:p14="http://schemas.microsoft.com/office/powerpoint/2010/main" val="4018126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26CC6EB4-4A3D-4DEF-A6F9-ED678498257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435280" cy="568714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sk-SK" dirty="0"/>
          </a:p>
          <a:p>
            <a:pPr marL="0" indent="0" algn="ctr">
              <a:buNone/>
            </a:pPr>
            <a:r>
              <a:rPr lang="sk-SK" sz="2800" dirty="0"/>
              <a:t>Ďakujeme za pozornosť</a:t>
            </a:r>
          </a:p>
          <a:p>
            <a:pPr marL="0" indent="0" algn="ctr">
              <a:buNone/>
            </a:pPr>
            <a:r>
              <a:rPr lang="sk-SK" sz="2800" dirty="0"/>
              <a:t>Ing. Mária Holíková</a:t>
            </a:r>
          </a:p>
          <a:p>
            <a:pPr marL="0" indent="0" algn="ctr">
              <a:buNone/>
            </a:pPr>
            <a:r>
              <a:rPr lang="sk-SK" dirty="0"/>
              <a:t>0907 973 359 </a:t>
            </a:r>
          </a:p>
          <a:p>
            <a:pPr marL="0" indent="0" algn="ctr">
              <a:buNone/>
            </a:pPr>
            <a:r>
              <a:rPr lang="sk-SK" sz="2800" dirty="0"/>
              <a:t>maria.holikova@vranov.sk</a:t>
            </a:r>
          </a:p>
          <a:p>
            <a:pPr marL="0" indent="0" algn="ctr">
              <a:buNone/>
            </a:pPr>
            <a:r>
              <a:rPr lang="sk-SK" sz="2800" dirty="0"/>
              <a:t>Ing. Zuzana Zemčáková</a:t>
            </a:r>
          </a:p>
          <a:p>
            <a:pPr marL="0" indent="0" algn="ctr">
              <a:buNone/>
            </a:pPr>
            <a:r>
              <a:rPr lang="sk-SK" sz="2800" dirty="0"/>
              <a:t>0905 298 434</a:t>
            </a:r>
          </a:p>
          <a:p>
            <a:pPr marL="0" indent="0" algn="ctr">
              <a:buNone/>
            </a:pPr>
            <a:r>
              <a:rPr lang="sk-SK" sz="2800" dirty="0"/>
              <a:t>zemcakova@arrpsk.sk</a:t>
            </a:r>
          </a:p>
          <a:p>
            <a:pPr marL="0" indent="0" algn="ctr">
              <a:buNone/>
            </a:pPr>
            <a:r>
              <a:rPr lang="sk-SK" sz="2800" dirty="0"/>
              <a:t>Ing. Kristína Haľková</a:t>
            </a:r>
          </a:p>
          <a:p>
            <a:pPr marL="0" indent="0" algn="ctr">
              <a:buNone/>
            </a:pPr>
            <a:r>
              <a:rPr lang="sk-SK" sz="2800" dirty="0"/>
              <a:t>kristina.halkova@vranov.sk</a:t>
            </a:r>
          </a:p>
          <a:p>
            <a:pPr marL="0" indent="0" algn="ctr">
              <a:buNone/>
            </a:pPr>
            <a:r>
              <a:rPr lang="sk-SK" sz="2800" dirty="0"/>
              <a:t>Mgr. Agáta </a:t>
            </a:r>
            <a:r>
              <a:rPr lang="sk-SK" sz="2800" dirty="0" err="1"/>
              <a:t>Buzeková</a:t>
            </a:r>
            <a:endParaRPr lang="sk-SK" sz="2800" dirty="0"/>
          </a:p>
          <a:p>
            <a:pPr marL="0" indent="0" algn="ctr">
              <a:buNone/>
            </a:pPr>
            <a:r>
              <a:rPr lang="sk-SK" sz="2800" dirty="0"/>
              <a:t>agata.buzekova@vranov.sk</a:t>
            </a:r>
          </a:p>
          <a:p>
            <a:pPr marL="0" indent="0" algn="ctr">
              <a:buNone/>
            </a:pPr>
            <a:r>
              <a:rPr lang="sk-SK" sz="2800" dirty="0"/>
              <a:t>0915 934 927</a:t>
            </a:r>
          </a:p>
          <a:p>
            <a:pPr marL="0" indent="0" algn="ctr">
              <a:buNone/>
            </a:pPr>
            <a:endParaRPr lang="sk-SK" sz="2800" dirty="0"/>
          </a:p>
        </p:txBody>
      </p:sp>
    </p:spTree>
    <p:extLst>
      <p:ext uri="{BB962C8B-B14F-4D97-AF65-F5344CB8AC3E}">
        <p14:creationId xmlns:p14="http://schemas.microsoft.com/office/powerpoint/2010/main" val="24341623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jetok">
  <a:themeElements>
    <a:clrScheme name="Občiansky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Majetok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ajetok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566</TotalTime>
  <Words>327</Words>
  <Application>Microsoft Office PowerPoint</Application>
  <PresentationFormat>Prezentácia na obrazovke (4:3)</PresentationFormat>
  <Paragraphs>80</Paragraphs>
  <Slides>16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21" baseType="lpstr">
      <vt:lpstr>Calibri</vt:lpstr>
      <vt:lpstr>Franklin Gothic Book</vt:lpstr>
      <vt:lpstr>Perpetua</vt:lpstr>
      <vt:lpstr>Wingdings 2</vt:lpstr>
      <vt:lpstr>Majetok</vt:lpstr>
      <vt:lpstr>Centrum podpory regionálneho rozvoja Mesto Vranov nad Topľou </vt:lpstr>
      <vt:lpstr>ZMLUVA  o poskytnutí regionálneho príspevku</vt:lpstr>
      <vt:lpstr>Prezentácia programu PowerPoint</vt:lpstr>
      <vt:lpstr>Prezentácia programu PowerPoint</vt:lpstr>
      <vt:lpstr>Vyúčtovanie RP</vt:lpstr>
      <vt:lpstr>Vyúčtovanie </vt:lpstr>
      <vt:lpstr>Prezentácia programu PowerPoint</vt:lpstr>
      <vt:lpstr>Niektoré VZP</vt:lpstr>
      <vt:lpstr>Prezentácia programu PowerPoint</vt:lpstr>
      <vt:lpstr>Povinnosť VO</vt:lpstr>
      <vt:lpstr>Prezentácia programu PowerPoint</vt:lpstr>
      <vt:lpstr>Zmeny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Centrum podpory regionálneho rozvoja Mesto Vranov nad Topľou</dc:title>
  <dc:creator>Admin</dc:creator>
  <cp:lastModifiedBy>Zuzana Zemčáková</cp:lastModifiedBy>
  <cp:revision>48</cp:revision>
  <dcterms:created xsi:type="dcterms:W3CDTF">2017-12-17T20:45:50Z</dcterms:created>
  <dcterms:modified xsi:type="dcterms:W3CDTF">2019-07-17T07:05:55Z</dcterms:modified>
</cp:coreProperties>
</file>